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72" r:id="rId4"/>
    <p:sldId id="273" r:id="rId5"/>
    <p:sldId id="274" r:id="rId6"/>
    <p:sldId id="275" r:id="rId7"/>
    <p:sldId id="276" r:id="rId8"/>
    <p:sldId id="277" r:id="rId9"/>
    <p:sldId id="271" r:id="rId10"/>
  </p:sldIdLst>
  <p:sldSz cx="18288000" cy="10287000"/>
  <p:notesSz cx="6858000" cy="9144000"/>
  <p:embeddedFontLst>
    <p:embeddedFont>
      <p:font typeface="Rahong Semi-Bold" panose="020B0604020202020204" charset="-34"/>
      <p:regular r:id="rId11"/>
    </p:embeddedFont>
    <p:embeddedFont>
      <p:font typeface="Proxima Nova Heavy" panose="020B0604020202020204" charset="0"/>
      <p:regular r:id="rId12"/>
    </p:embeddedFont>
    <p:embeddedFont>
      <p:font typeface="Calibri" panose="020F0502020204030204" pitchFamily="34" charset="0"/>
      <p:regular r:id="rId13"/>
      <p:bold r:id="rId14"/>
      <p:italic r:id="rId15"/>
      <p:boldItalic r:id="rId16"/>
    </p:embeddedFont>
    <p:embeddedFont>
      <p:font typeface="Bookman Old Style" panose="02050604050505020204" pitchFamily="18" charset="0"/>
      <p:regular r:id="rId17"/>
      <p:bold r:id="rId18"/>
      <p:italic r:id="rId19"/>
      <p:boldItalic r:id="rId20"/>
    </p:embeddedFont>
    <p:embeddedFont>
      <p:font typeface="Inter"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4622" autoAdjust="0"/>
  </p:normalViewPr>
  <p:slideViewPr>
    <p:cSldViewPr>
      <p:cViewPr varScale="1">
        <p:scale>
          <a:sx n="53" d="100"/>
          <a:sy n="53" d="100"/>
        </p:scale>
        <p:origin x="739"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10.sv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10.sv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0.sv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3.svg"/><Relationship Id="rId7"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8.sv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851041" y="1752864"/>
            <a:ext cx="5932243" cy="4674717"/>
          </a:xfrm>
          <a:custGeom>
            <a:avLst/>
            <a:gdLst/>
            <a:ahLst/>
            <a:cxnLst/>
            <a:rect l="l" t="t" r="r" b="b"/>
            <a:pathLst>
              <a:path w="5932243" h="4674717">
                <a:moveTo>
                  <a:pt x="0" y="0"/>
                </a:moveTo>
                <a:lnTo>
                  <a:pt x="5932244" y="0"/>
                </a:lnTo>
                <a:lnTo>
                  <a:pt x="5932244" y="4674717"/>
                </a:lnTo>
                <a:lnTo>
                  <a:pt x="0" y="4674717"/>
                </a:lnTo>
                <a:lnTo>
                  <a:pt x="0" y="0"/>
                </a:lnTo>
                <a:close/>
              </a:path>
            </a:pathLst>
          </a:custGeom>
          <a:blipFill>
            <a:blip r:embed="rId2"/>
            <a:stretch>
              <a:fillRect/>
            </a:stretch>
          </a:blipFill>
        </p:spPr>
      </p:sp>
      <p:sp>
        <p:nvSpPr>
          <p:cNvPr id="5" name="TextBox 5"/>
          <p:cNvSpPr txBox="1"/>
          <p:nvPr/>
        </p:nvSpPr>
        <p:spPr>
          <a:xfrm>
            <a:off x="1143000" y="0"/>
            <a:ext cx="9462702" cy="5698996"/>
          </a:xfrm>
          <a:prstGeom prst="rect">
            <a:avLst/>
          </a:prstGeom>
        </p:spPr>
        <p:txBody>
          <a:bodyPr wrap="square" lIns="0" tIns="0" rIns="0" bIns="0" rtlCol="0" anchor="t">
            <a:spAutoFit/>
          </a:bodyPr>
          <a:lstStyle/>
          <a:p>
            <a:pPr algn="ctr">
              <a:lnSpc>
                <a:spcPct val="200000"/>
              </a:lnSpc>
            </a:pPr>
            <a:r>
              <a:rPr lang="en-US" sz="9600" b="1" spc="-26" dirty="0" smtClean="0">
                <a:solidFill>
                  <a:srgbClr val="000000"/>
                </a:solidFill>
                <a:latin typeface="Proxima Nova Heavy"/>
                <a:ea typeface="Proxima Nova Heavy"/>
                <a:cs typeface="Proxima Nova Heavy"/>
                <a:sym typeface="Proxima Nova Heavy"/>
              </a:rPr>
              <a:t>FASE 1 </a:t>
            </a:r>
          </a:p>
          <a:p>
            <a:pPr algn="ctr">
              <a:lnSpc>
                <a:spcPts val="10732"/>
              </a:lnSpc>
            </a:pPr>
            <a:r>
              <a:rPr lang="en-US" sz="9600" b="1" spc="-26" dirty="0" smtClean="0">
                <a:solidFill>
                  <a:srgbClr val="000000"/>
                </a:solidFill>
                <a:latin typeface="Proxima Nova Heavy"/>
                <a:ea typeface="Proxima Nova Heavy"/>
                <a:cs typeface="Proxima Nova Heavy"/>
                <a:sym typeface="Proxima Nova Heavy"/>
              </a:rPr>
              <a:t>RENDICION </a:t>
            </a:r>
            <a:r>
              <a:rPr lang="en-US" sz="9600" b="1" spc="-26" dirty="0">
                <a:solidFill>
                  <a:srgbClr val="000000"/>
                </a:solidFill>
                <a:latin typeface="Proxima Nova Heavy"/>
                <a:ea typeface="Proxima Nova Heavy"/>
                <a:cs typeface="Proxima Nova Heavy"/>
                <a:sym typeface="Proxima Nova Heavy"/>
              </a:rPr>
              <a:t>DE  </a:t>
            </a:r>
            <a:r>
              <a:rPr lang="en-US" sz="9600" b="1" spc="-26" dirty="0">
                <a:solidFill>
                  <a:srgbClr val="317218"/>
                </a:solidFill>
                <a:latin typeface="Proxima Nova Heavy"/>
                <a:ea typeface="Proxima Nova Heavy"/>
                <a:cs typeface="Proxima Nova Heavy"/>
                <a:sym typeface="Proxima Nova Heavy"/>
              </a:rPr>
              <a:t>CUENTAS </a:t>
            </a:r>
          </a:p>
        </p:txBody>
      </p:sp>
      <p:grpSp>
        <p:nvGrpSpPr>
          <p:cNvPr id="6" name="Group 6"/>
          <p:cNvGrpSpPr/>
          <p:nvPr/>
        </p:nvGrpSpPr>
        <p:grpSpPr>
          <a:xfrm>
            <a:off x="-514350" y="9372675"/>
            <a:ext cx="19484572" cy="1216626"/>
            <a:chOff x="0" y="0"/>
            <a:chExt cx="5131739" cy="320428"/>
          </a:xfrm>
        </p:grpSpPr>
        <p:sp>
          <p:nvSpPr>
            <p:cNvPr id="7" name="Freeform 7"/>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8" name="TextBox 8"/>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3657600" y="5448300"/>
            <a:ext cx="4741635" cy="3517245"/>
          </a:xfrm>
          <a:prstGeom prst="rect">
            <a:avLst/>
          </a:prstGeom>
        </p:spPr>
        <p:txBody>
          <a:bodyPr lIns="0" tIns="0" rIns="0" bIns="0" rtlCol="0" anchor="t">
            <a:spAutoFit/>
          </a:bodyPr>
          <a:lstStyle/>
          <a:p>
            <a:pPr algn="ctr">
              <a:lnSpc>
                <a:spcPts val="29259"/>
              </a:lnSpc>
              <a:spcBef>
                <a:spcPct val="0"/>
              </a:spcBef>
            </a:pPr>
            <a:r>
              <a:rPr lang="en-US" sz="20899" b="1" dirty="0" smtClean="0">
                <a:solidFill>
                  <a:srgbClr val="000000"/>
                </a:solidFill>
                <a:latin typeface="Rahong Semi-Bold"/>
                <a:ea typeface="Rahong Semi-Bold"/>
                <a:cs typeface="Rahong Semi-Bold"/>
                <a:sym typeface="Rahong Semi-Bold"/>
              </a:rPr>
              <a:t>2025</a:t>
            </a:r>
            <a:endParaRPr lang="en-US" sz="20899" b="1" dirty="0">
              <a:solidFill>
                <a:srgbClr val="000000"/>
              </a:solidFill>
              <a:latin typeface="Rahong Semi-Bold"/>
              <a:ea typeface="Rahong Semi-Bold"/>
              <a:cs typeface="Rahong Semi-Bold"/>
              <a:sym typeface="Rahong Semi-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372675"/>
            <a:ext cx="19484572" cy="1216626"/>
            <a:chOff x="0" y="0"/>
            <a:chExt cx="5131739" cy="320428"/>
          </a:xfrm>
        </p:grpSpPr>
        <p:sp>
          <p:nvSpPr>
            <p:cNvPr id="3"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4"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528199" y="480378"/>
            <a:ext cx="7873005" cy="1077595"/>
          </a:xfrm>
          <a:prstGeom prst="rect">
            <a:avLst/>
          </a:prstGeom>
        </p:spPr>
        <p:txBody>
          <a:bodyPr lIns="0" tIns="0" rIns="0" bIns="0" rtlCol="0" anchor="t">
            <a:spAutoFit/>
          </a:bodyPr>
          <a:lstStyle/>
          <a:p>
            <a:pPr algn="l">
              <a:lnSpc>
                <a:spcPts val="8540"/>
              </a:lnSpc>
            </a:pPr>
            <a:r>
              <a:rPr lang="en-US" sz="7000" b="1" spc="-21" dirty="0">
                <a:solidFill>
                  <a:srgbClr val="123524"/>
                </a:solidFill>
                <a:latin typeface="Proxima Nova Heavy"/>
                <a:ea typeface="Proxima Nova Heavy"/>
                <a:cs typeface="Proxima Nova Heavy"/>
                <a:sym typeface="Proxima Nova Heavy"/>
              </a:rPr>
              <a:t>INTRODUCCION</a:t>
            </a:r>
          </a:p>
        </p:txBody>
      </p:sp>
      <p:sp>
        <p:nvSpPr>
          <p:cNvPr id="7" name="TextBox 7"/>
          <p:cNvSpPr txBox="1"/>
          <p:nvPr/>
        </p:nvSpPr>
        <p:spPr>
          <a:xfrm>
            <a:off x="762000" y="1620975"/>
            <a:ext cx="16532423" cy="8079135"/>
          </a:xfrm>
          <a:prstGeom prst="rect">
            <a:avLst/>
          </a:prstGeom>
        </p:spPr>
        <p:txBody>
          <a:bodyPr lIns="0" tIns="0" rIns="0" bIns="0" rtlCol="0" anchor="t">
            <a:spAutoFit/>
          </a:bodyPr>
          <a:lstStyle/>
          <a:p>
            <a:pPr algn="just">
              <a:lnSpc>
                <a:spcPts val="4230"/>
              </a:lnSpc>
            </a:pPr>
            <a:r>
              <a:rPr lang="en-US" sz="2800" dirty="0">
                <a:solidFill>
                  <a:srgbClr val="000000"/>
                </a:solidFill>
                <a:latin typeface="Bookman Old Style" panose="02050604050505020204" pitchFamily="18" charset="0"/>
                <a:ea typeface="Inter"/>
                <a:cs typeface="Arial" panose="020B0604020202020204" pitchFamily="34" charset="0"/>
                <a:sym typeface="Inter"/>
              </a:rPr>
              <a:t>El Consorcio para la Gestión </a:t>
            </a:r>
            <a:r>
              <a:rPr lang="en-US" sz="2800" dirty="0" err="1">
                <a:solidFill>
                  <a:srgbClr val="000000"/>
                </a:solidFill>
                <a:latin typeface="Bookman Old Style" panose="02050604050505020204" pitchFamily="18" charset="0"/>
                <a:ea typeface="Inter"/>
                <a:cs typeface="Arial" panose="020B0604020202020204" pitchFamily="34" charset="0"/>
                <a:sym typeface="Inter"/>
              </a:rPr>
              <a:t>Ambiental</a:t>
            </a:r>
            <a:r>
              <a:rPr lang="en-US" sz="2800" dirty="0">
                <a:solidFill>
                  <a:srgbClr val="000000"/>
                </a:solidFill>
                <a:latin typeface="Bookman Old Style" panose="02050604050505020204" pitchFamily="18" charset="0"/>
                <a:ea typeface="Inter"/>
                <a:cs typeface="Arial" panose="020B0604020202020204" pitchFamily="34" charset="0"/>
                <a:sym typeface="Inter"/>
              </a:rPr>
              <a:t> del </a:t>
            </a:r>
            <a:r>
              <a:rPr lang="en-US" sz="2800" dirty="0" err="1">
                <a:solidFill>
                  <a:srgbClr val="000000"/>
                </a:solidFill>
                <a:latin typeface="Bookman Old Style" panose="02050604050505020204" pitchFamily="18" charset="0"/>
                <a:ea typeface="Inter"/>
                <a:cs typeface="Arial" panose="020B0604020202020204" pitchFamily="34" charset="0"/>
                <a:sym typeface="Inter"/>
              </a:rPr>
              <a:t>AEDSPPz</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es</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una</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entidad</a:t>
            </a:r>
            <a:r>
              <a:rPr lang="en-US" sz="2800" dirty="0">
                <a:solidFill>
                  <a:srgbClr val="000000"/>
                </a:solidFill>
                <a:latin typeface="Bookman Old Style" panose="02050604050505020204" pitchFamily="18" charset="0"/>
                <a:ea typeface="Inter"/>
                <a:cs typeface="Arial" panose="020B0604020202020204" pitchFamily="34" charset="0"/>
                <a:sym typeface="Inter"/>
              </a:rPr>
              <a:t> de derecho </a:t>
            </a:r>
            <a:r>
              <a:rPr lang="en-US" sz="2800" dirty="0" err="1">
                <a:solidFill>
                  <a:srgbClr val="000000"/>
                </a:solidFill>
                <a:latin typeface="Bookman Old Style" panose="02050604050505020204" pitchFamily="18" charset="0"/>
                <a:ea typeface="Inter"/>
                <a:cs typeface="Arial" panose="020B0604020202020204" pitchFamily="34" charset="0"/>
                <a:sym typeface="Inter"/>
              </a:rPr>
              <a:t>público</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establecida</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legalmente</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mediante</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Registro</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Oficial</a:t>
            </a:r>
            <a:r>
              <a:rPr lang="en-US" sz="2800" dirty="0">
                <a:solidFill>
                  <a:srgbClr val="000000"/>
                </a:solidFill>
                <a:latin typeface="Bookman Old Style" panose="02050604050505020204" pitchFamily="18" charset="0"/>
                <a:ea typeface="Inter"/>
                <a:cs typeface="Arial" panose="020B0604020202020204" pitchFamily="34" charset="0"/>
                <a:sym typeface="Inter"/>
              </a:rPr>
              <a:t> del 12 de </a:t>
            </a:r>
            <a:r>
              <a:rPr lang="en-US" sz="2800" dirty="0" err="1">
                <a:solidFill>
                  <a:srgbClr val="000000"/>
                </a:solidFill>
                <a:latin typeface="Bookman Old Style" panose="02050604050505020204" pitchFamily="18" charset="0"/>
                <a:ea typeface="Inter"/>
                <a:cs typeface="Arial" panose="020B0604020202020204" pitchFamily="34" charset="0"/>
                <a:sym typeface="Inter"/>
              </a:rPr>
              <a:t>febrero</a:t>
            </a:r>
            <a:r>
              <a:rPr lang="en-US" sz="2800" dirty="0">
                <a:solidFill>
                  <a:srgbClr val="000000"/>
                </a:solidFill>
                <a:latin typeface="Bookman Old Style" panose="02050604050505020204" pitchFamily="18" charset="0"/>
                <a:ea typeface="Inter"/>
                <a:cs typeface="Arial" panose="020B0604020202020204" pitchFamily="34" charset="0"/>
                <a:sym typeface="Inter"/>
              </a:rPr>
              <a:t> de 2019. </a:t>
            </a:r>
          </a:p>
          <a:p>
            <a:pPr algn="just">
              <a:lnSpc>
                <a:spcPts val="4230"/>
              </a:lnSpc>
            </a:pPr>
            <a:r>
              <a:rPr lang="en-US" sz="2800" dirty="0">
                <a:solidFill>
                  <a:srgbClr val="000000"/>
                </a:solidFill>
                <a:latin typeface="Bookman Old Style" panose="02050604050505020204" pitchFamily="18" charset="0"/>
                <a:ea typeface="Inter"/>
                <a:cs typeface="Arial" panose="020B0604020202020204" pitchFamily="34" charset="0"/>
                <a:sym typeface="Inter"/>
              </a:rPr>
              <a:t>Su </a:t>
            </a:r>
            <a:r>
              <a:rPr lang="en-US" sz="2800" dirty="0" err="1">
                <a:solidFill>
                  <a:srgbClr val="000000"/>
                </a:solidFill>
                <a:latin typeface="Bookman Old Style" panose="02050604050505020204" pitchFamily="18" charset="0"/>
                <a:ea typeface="Inter"/>
                <a:cs typeface="Arial" panose="020B0604020202020204" pitchFamily="34" charset="0"/>
                <a:sym typeface="Inter"/>
              </a:rPr>
              <a:t>estructura</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incluye</a:t>
            </a:r>
            <a:r>
              <a:rPr lang="en-US" sz="2800" dirty="0">
                <a:solidFill>
                  <a:srgbClr val="000000"/>
                </a:solidFill>
                <a:latin typeface="Bookman Old Style" panose="02050604050505020204" pitchFamily="18" charset="0"/>
                <a:ea typeface="Inter"/>
                <a:cs typeface="Arial" panose="020B0604020202020204" pitchFamily="34" charset="0"/>
                <a:sym typeface="Inter"/>
              </a:rPr>
              <a:t> a </a:t>
            </a:r>
            <a:r>
              <a:rPr lang="en-US" sz="2800" dirty="0" err="1">
                <a:solidFill>
                  <a:srgbClr val="000000"/>
                </a:solidFill>
                <a:latin typeface="Bookman Old Style" panose="02050604050505020204" pitchFamily="18" charset="0"/>
                <a:ea typeface="Inter"/>
                <a:cs typeface="Arial" panose="020B0604020202020204" pitchFamily="34" charset="0"/>
                <a:sym typeface="Inter"/>
              </a:rPr>
              <a:t>Gobiernos</a:t>
            </a:r>
            <a:r>
              <a:rPr lang="en-US" sz="2800" dirty="0">
                <a:solidFill>
                  <a:srgbClr val="000000"/>
                </a:solidFill>
                <a:latin typeface="Bookman Old Style" panose="02050604050505020204" pitchFamily="18" charset="0"/>
                <a:ea typeface="Inter"/>
                <a:cs typeface="Arial" panose="020B0604020202020204" pitchFamily="34" charset="0"/>
                <a:sym typeface="Inter"/>
              </a:rPr>
              <a:t> Locales </a:t>
            </a:r>
            <a:r>
              <a:rPr lang="en-US" sz="2800" dirty="0" err="1">
                <a:solidFill>
                  <a:srgbClr val="000000"/>
                </a:solidFill>
                <a:latin typeface="Bookman Old Style" panose="02050604050505020204" pitchFamily="18" charset="0"/>
                <a:ea typeface="Inter"/>
                <a:cs typeface="Arial" panose="020B0604020202020204" pitchFamily="34" charset="0"/>
                <a:sym typeface="Inter"/>
              </a:rPr>
              <a:t>desde</a:t>
            </a:r>
            <a:r>
              <a:rPr lang="en-US" sz="2800" dirty="0">
                <a:solidFill>
                  <a:srgbClr val="000000"/>
                </a:solidFill>
                <a:latin typeface="Bookman Old Style" panose="02050604050505020204" pitchFamily="18" charset="0"/>
                <a:ea typeface="Inter"/>
                <a:cs typeface="Arial" panose="020B0604020202020204" pitchFamily="34" charset="0"/>
                <a:sym typeface="Inter"/>
              </a:rPr>
              <a:t> el </a:t>
            </a:r>
            <a:r>
              <a:rPr lang="en-US" sz="2800" dirty="0" err="1">
                <a:solidFill>
                  <a:srgbClr val="000000"/>
                </a:solidFill>
                <a:latin typeface="Bookman Old Style" panose="02050604050505020204" pitchFamily="18" charset="0"/>
                <a:ea typeface="Inter"/>
                <a:cs typeface="Arial" panose="020B0604020202020204" pitchFamily="34" charset="0"/>
                <a:sym typeface="Inter"/>
              </a:rPr>
              <a:t>nivel</a:t>
            </a:r>
            <a:r>
              <a:rPr lang="en-US" sz="2800" dirty="0">
                <a:solidFill>
                  <a:srgbClr val="000000"/>
                </a:solidFill>
                <a:latin typeface="Bookman Old Style" panose="02050604050505020204" pitchFamily="18" charset="0"/>
                <a:ea typeface="Inter"/>
                <a:cs typeface="Arial" panose="020B0604020202020204" pitchFamily="34" charset="0"/>
                <a:sym typeface="Inter"/>
              </a:rPr>
              <a:t> provincial, cantonal y </a:t>
            </a:r>
            <a:r>
              <a:rPr lang="en-US" sz="2800" dirty="0" err="1">
                <a:solidFill>
                  <a:srgbClr val="000000"/>
                </a:solidFill>
                <a:latin typeface="Bookman Old Style" panose="02050604050505020204" pitchFamily="18" charset="0"/>
                <a:ea typeface="Inter"/>
                <a:cs typeface="Arial" panose="020B0604020202020204" pitchFamily="34" charset="0"/>
                <a:sym typeface="Inter"/>
              </a:rPr>
              <a:t>parroquial</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además</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incorpora</a:t>
            </a:r>
            <a:r>
              <a:rPr lang="en-US" sz="2800" dirty="0">
                <a:solidFill>
                  <a:srgbClr val="000000"/>
                </a:solidFill>
                <a:latin typeface="Bookman Old Style" panose="02050604050505020204" pitchFamily="18" charset="0"/>
                <a:ea typeface="Inter"/>
                <a:cs typeface="Arial" panose="020B0604020202020204" pitchFamily="34" charset="0"/>
                <a:sym typeface="Inter"/>
              </a:rPr>
              <a:t> a </a:t>
            </a:r>
            <a:r>
              <a:rPr lang="en-US" sz="2800" dirty="0" err="1">
                <a:solidFill>
                  <a:srgbClr val="000000"/>
                </a:solidFill>
                <a:latin typeface="Bookman Old Style" panose="02050604050505020204" pitchFamily="18" charset="0"/>
                <a:ea typeface="Inter"/>
                <a:cs typeface="Arial" panose="020B0604020202020204" pitchFamily="34" charset="0"/>
                <a:sym typeface="Inter"/>
              </a:rPr>
              <a:t>los</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Gobiernos</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Territoriales</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Indígenas</a:t>
            </a:r>
            <a:r>
              <a:rPr lang="en-US" sz="2800" dirty="0">
                <a:solidFill>
                  <a:srgbClr val="000000"/>
                </a:solidFill>
                <a:latin typeface="Bookman Old Style" panose="02050604050505020204" pitchFamily="18" charset="0"/>
                <a:ea typeface="Inter"/>
                <a:cs typeface="Arial" panose="020B0604020202020204" pitchFamily="34" charset="0"/>
                <a:sym typeface="Inter"/>
              </a:rPr>
              <a:t> a </a:t>
            </a:r>
            <a:r>
              <a:rPr lang="en-US" sz="2800" dirty="0" err="1">
                <a:solidFill>
                  <a:srgbClr val="000000"/>
                </a:solidFill>
                <a:latin typeface="Bookman Old Style" panose="02050604050505020204" pitchFamily="18" charset="0"/>
                <a:ea typeface="Inter"/>
                <a:cs typeface="Arial" panose="020B0604020202020204" pitchFamily="34" charset="0"/>
                <a:sym typeface="Inter"/>
              </a:rPr>
              <a:t>través</a:t>
            </a:r>
            <a:r>
              <a:rPr lang="en-US" sz="2800" dirty="0">
                <a:solidFill>
                  <a:srgbClr val="000000"/>
                </a:solidFill>
                <a:latin typeface="Bookman Old Style" panose="02050604050505020204" pitchFamily="18" charset="0"/>
                <a:ea typeface="Inter"/>
                <a:cs typeface="Arial" panose="020B0604020202020204" pitchFamily="34" charset="0"/>
                <a:sym typeface="Inter"/>
              </a:rPr>
              <a:t> del </a:t>
            </a:r>
            <a:r>
              <a:rPr lang="en-US" sz="2800" dirty="0" err="1">
                <a:solidFill>
                  <a:srgbClr val="000000"/>
                </a:solidFill>
                <a:latin typeface="Bookman Old Style" panose="02050604050505020204" pitchFamily="18" charset="0"/>
                <a:ea typeface="Inter"/>
                <a:cs typeface="Arial" panose="020B0604020202020204" pitchFamily="34" charset="0"/>
                <a:sym typeface="Inter"/>
              </a:rPr>
              <a:t>Consejo</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Plurinacional</a:t>
            </a:r>
            <a:r>
              <a:rPr lang="en-US" sz="2800" dirty="0">
                <a:solidFill>
                  <a:srgbClr val="000000"/>
                </a:solidFill>
                <a:latin typeface="Bookman Old Style" panose="02050604050505020204" pitchFamily="18" charset="0"/>
                <a:ea typeface="Inter"/>
                <a:cs typeface="Arial" panose="020B0604020202020204" pitchFamily="34" charset="0"/>
                <a:sym typeface="Inter"/>
              </a:rPr>
              <a:t> de </a:t>
            </a:r>
            <a:r>
              <a:rPr lang="en-US" sz="2800" dirty="0" err="1">
                <a:solidFill>
                  <a:srgbClr val="000000"/>
                </a:solidFill>
                <a:latin typeface="Bookman Old Style" panose="02050604050505020204" pitchFamily="18" charset="0"/>
                <a:ea typeface="Inter"/>
                <a:cs typeface="Arial" panose="020B0604020202020204" pitchFamily="34" charset="0"/>
                <a:sym typeface="Inter"/>
              </a:rPr>
              <a:t>los</a:t>
            </a:r>
            <a:r>
              <a:rPr lang="en-US" sz="2800" dirty="0">
                <a:solidFill>
                  <a:srgbClr val="000000"/>
                </a:solidFill>
                <a:latin typeface="Bookman Old Style" panose="02050604050505020204" pitchFamily="18" charset="0"/>
                <a:ea typeface="Inter"/>
                <a:cs typeface="Arial" panose="020B0604020202020204" pitchFamily="34" charset="0"/>
                <a:sym typeface="Inter"/>
              </a:rPr>
              <a:t> Pueblos y </a:t>
            </a:r>
            <a:r>
              <a:rPr lang="en-US" sz="2800" dirty="0" err="1">
                <a:solidFill>
                  <a:srgbClr val="000000"/>
                </a:solidFill>
                <a:latin typeface="Bookman Old Style" panose="02050604050505020204" pitchFamily="18" charset="0"/>
                <a:ea typeface="Inter"/>
                <a:cs typeface="Arial" panose="020B0604020202020204" pitchFamily="34" charset="0"/>
                <a:sym typeface="Inter"/>
              </a:rPr>
              <a:t>Nacionalidades</a:t>
            </a:r>
            <a:r>
              <a:rPr lang="en-US" sz="2800" dirty="0">
                <a:solidFill>
                  <a:srgbClr val="000000"/>
                </a:solidFill>
                <a:latin typeface="Bookman Old Style" panose="02050604050505020204" pitchFamily="18" charset="0"/>
                <a:ea typeface="Inter"/>
                <a:cs typeface="Arial" panose="020B0604020202020204" pitchFamily="34" charset="0"/>
                <a:sym typeface="Inter"/>
              </a:rPr>
              <a:t> de Pastaza, que </a:t>
            </a:r>
            <a:r>
              <a:rPr lang="en-US" sz="2800" dirty="0" err="1">
                <a:solidFill>
                  <a:srgbClr val="000000"/>
                </a:solidFill>
                <a:latin typeface="Bookman Old Style" panose="02050604050505020204" pitchFamily="18" charset="0"/>
                <a:ea typeface="Inter"/>
                <a:cs typeface="Arial" panose="020B0604020202020204" pitchFamily="34" charset="0"/>
                <a:sym typeface="Inter"/>
              </a:rPr>
              <a:t>asegura</a:t>
            </a:r>
            <a:r>
              <a:rPr lang="en-US" sz="2800" dirty="0">
                <a:solidFill>
                  <a:srgbClr val="000000"/>
                </a:solidFill>
                <a:latin typeface="Bookman Old Style" panose="02050604050505020204" pitchFamily="18" charset="0"/>
                <a:ea typeface="Inter"/>
                <a:cs typeface="Arial" panose="020B0604020202020204" pitchFamily="34" charset="0"/>
                <a:sym typeface="Inter"/>
              </a:rPr>
              <a:t> la </a:t>
            </a:r>
            <a:r>
              <a:rPr lang="en-US" sz="2800" dirty="0" err="1">
                <a:solidFill>
                  <a:srgbClr val="000000"/>
                </a:solidFill>
                <a:latin typeface="Bookman Old Style" panose="02050604050505020204" pitchFamily="18" charset="0"/>
                <a:ea typeface="Inter"/>
                <a:cs typeface="Arial" panose="020B0604020202020204" pitchFamily="34" charset="0"/>
                <a:sym typeface="Inter"/>
              </a:rPr>
              <a:t>toma</a:t>
            </a:r>
            <a:r>
              <a:rPr lang="en-US" sz="2800" dirty="0">
                <a:solidFill>
                  <a:srgbClr val="000000"/>
                </a:solidFill>
                <a:latin typeface="Bookman Old Style" panose="02050604050505020204" pitchFamily="18" charset="0"/>
                <a:ea typeface="Inter"/>
                <a:cs typeface="Arial" panose="020B0604020202020204" pitchFamily="34" charset="0"/>
                <a:sym typeface="Inter"/>
              </a:rPr>
              <a:t> de </a:t>
            </a:r>
            <a:r>
              <a:rPr lang="en-US" sz="2800" dirty="0" err="1">
                <a:solidFill>
                  <a:srgbClr val="000000"/>
                </a:solidFill>
                <a:latin typeface="Bookman Old Style" panose="02050604050505020204" pitchFamily="18" charset="0"/>
                <a:ea typeface="Inter"/>
                <a:cs typeface="Arial" panose="020B0604020202020204" pitchFamily="34" charset="0"/>
                <a:sym typeface="Inter"/>
              </a:rPr>
              <a:t>decisiones</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compartida</a:t>
            </a:r>
            <a:r>
              <a:rPr lang="en-US" sz="2800" dirty="0">
                <a:solidFill>
                  <a:srgbClr val="000000"/>
                </a:solidFill>
                <a:latin typeface="Bookman Old Style" panose="02050604050505020204" pitchFamily="18" charset="0"/>
                <a:ea typeface="Inter"/>
                <a:cs typeface="Arial" panose="020B0604020202020204" pitchFamily="34" charset="0"/>
                <a:sym typeface="Inter"/>
              </a:rPr>
              <a:t>, la </a:t>
            </a:r>
            <a:r>
              <a:rPr lang="en-US" sz="2800" dirty="0" err="1">
                <a:solidFill>
                  <a:srgbClr val="000000"/>
                </a:solidFill>
                <a:latin typeface="Bookman Old Style" panose="02050604050505020204" pitchFamily="18" charset="0"/>
                <a:ea typeface="Inter"/>
                <a:cs typeface="Arial" panose="020B0604020202020204" pitchFamily="34" charset="0"/>
                <a:sym typeface="Inter"/>
              </a:rPr>
              <a:t>transparencia</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rendición</a:t>
            </a:r>
            <a:r>
              <a:rPr lang="en-US" sz="2800" dirty="0">
                <a:solidFill>
                  <a:srgbClr val="000000"/>
                </a:solidFill>
                <a:latin typeface="Bookman Old Style" panose="02050604050505020204" pitchFamily="18" charset="0"/>
                <a:ea typeface="Inter"/>
                <a:cs typeface="Arial" panose="020B0604020202020204" pitchFamily="34" charset="0"/>
                <a:sym typeface="Inter"/>
              </a:rPr>
              <a:t> de </a:t>
            </a:r>
            <a:r>
              <a:rPr lang="en-US" sz="2800" dirty="0" err="1">
                <a:solidFill>
                  <a:srgbClr val="000000"/>
                </a:solidFill>
                <a:latin typeface="Bookman Old Style" panose="02050604050505020204" pitchFamily="18" charset="0"/>
                <a:ea typeface="Inter"/>
                <a:cs typeface="Arial" panose="020B0604020202020204" pitchFamily="34" charset="0"/>
                <a:sym typeface="Inter"/>
              </a:rPr>
              <a:t>cuentas</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bajo</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estándares</a:t>
            </a:r>
            <a:r>
              <a:rPr lang="en-US" sz="2800" dirty="0">
                <a:solidFill>
                  <a:srgbClr val="000000"/>
                </a:solidFill>
                <a:latin typeface="Bookman Old Style" panose="02050604050505020204" pitchFamily="18" charset="0"/>
                <a:ea typeface="Inter"/>
                <a:cs typeface="Arial" panose="020B0604020202020204" pitchFamily="34" charset="0"/>
                <a:sym typeface="Inter"/>
              </a:rPr>
              <a:t> de </a:t>
            </a:r>
            <a:r>
              <a:rPr lang="en-US" sz="2800" dirty="0" err="1">
                <a:solidFill>
                  <a:srgbClr val="000000"/>
                </a:solidFill>
                <a:latin typeface="Bookman Old Style" panose="02050604050505020204" pitchFamily="18" charset="0"/>
                <a:ea typeface="Inter"/>
                <a:cs typeface="Arial" panose="020B0604020202020204" pitchFamily="34" charset="0"/>
                <a:sym typeface="Inter"/>
              </a:rPr>
              <a:t>consentimiento</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previo</a:t>
            </a:r>
            <a:r>
              <a:rPr lang="en-US" sz="2800" dirty="0">
                <a:solidFill>
                  <a:srgbClr val="000000"/>
                </a:solidFill>
                <a:latin typeface="Bookman Old Style" panose="02050604050505020204" pitchFamily="18" charset="0"/>
                <a:ea typeface="Inter"/>
                <a:cs typeface="Arial" panose="020B0604020202020204" pitchFamily="34" charset="0"/>
                <a:sym typeface="Inter"/>
              </a:rPr>
              <a:t> y </a:t>
            </a:r>
            <a:r>
              <a:rPr lang="en-US" sz="2800" dirty="0" err="1">
                <a:solidFill>
                  <a:srgbClr val="000000"/>
                </a:solidFill>
                <a:latin typeface="Bookman Old Style" panose="02050604050505020204" pitchFamily="18" charset="0"/>
                <a:ea typeface="Inter"/>
                <a:cs typeface="Arial" panose="020B0604020202020204" pitchFamily="34" charset="0"/>
                <a:sym typeface="Inter"/>
              </a:rPr>
              <a:t>salvaguardas</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socioambientales</a:t>
            </a:r>
            <a:r>
              <a:rPr lang="en-US" sz="2800" dirty="0">
                <a:solidFill>
                  <a:srgbClr val="000000"/>
                </a:solidFill>
                <a:latin typeface="Bookman Old Style" panose="02050604050505020204" pitchFamily="18" charset="0"/>
                <a:ea typeface="Inter"/>
                <a:cs typeface="Arial" panose="020B0604020202020204" pitchFamily="34" charset="0"/>
                <a:sym typeface="Inter"/>
              </a:rPr>
              <a:t>.</a:t>
            </a:r>
          </a:p>
          <a:p>
            <a:pPr algn="just">
              <a:lnSpc>
                <a:spcPts val="4230"/>
              </a:lnSpc>
            </a:pPr>
            <a:endParaRPr lang="en-US" sz="2800" dirty="0">
              <a:solidFill>
                <a:srgbClr val="000000"/>
              </a:solidFill>
              <a:latin typeface="Bookman Old Style" panose="02050604050505020204" pitchFamily="18" charset="0"/>
              <a:ea typeface="Inter"/>
              <a:cs typeface="Arial" panose="020B0604020202020204" pitchFamily="34" charset="0"/>
              <a:sym typeface="Inter"/>
            </a:endParaRPr>
          </a:p>
          <a:p>
            <a:pPr algn="just">
              <a:lnSpc>
                <a:spcPts val="4230"/>
              </a:lnSpc>
            </a:pPr>
            <a:r>
              <a:rPr lang="en-US" sz="2800" dirty="0">
                <a:solidFill>
                  <a:srgbClr val="000000"/>
                </a:solidFill>
                <a:latin typeface="Bookman Old Style" panose="02050604050505020204" pitchFamily="18" charset="0"/>
                <a:ea typeface="Inter"/>
                <a:cs typeface="Arial" panose="020B0604020202020204" pitchFamily="34" charset="0"/>
                <a:sym typeface="Inter"/>
              </a:rPr>
              <a:t>PRESIDENTE DEL CONSORCIO: Mgs. André </a:t>
            </a:r>
            <a:r>
              <a:rPr lang="en-US" sz="2800" dirty="0" err="1">
                <a:solidFill>
                  <a:srgbClr val="000000"/>
                </a:solidFill>
                <a:latin typeface="Bookman Old Style" panose="02050604050505020204" pitchFamily="18" charset="0"/>
                <a:ea typeface="Inter"/>
                <a:cs typeface="Arial" panose="020B0604020202020204" pitchFamily="34" charset="0"/>
                <a:sym typeface="Inter"/>
              </a:rPr>
              <a:t>Granda</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r>
              <a:rPr lang="en-US" sz="2800" dirty="0" err="1">
                <a:solidFill>
                  <a:srgbClr val="000000"/>
                </a:solidFill>
                <a:latin typeface="Bookman Old Style" panose="02050604050505020204" pitchFamily="18" charset="0"/>
                <a:ea typeface="Inter"/>
                <a:cs typeface="Arial" panose="020B0604020202020204" pitchFamily="34" charset="0"/>
                <a:sym typeface="Inter"/>
              </a:rPr>
              <a:t>Garrido</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p>
          <a:p>
            <a:pPr algn="just">
              <a:lnSpc>
                <a:spcPts val="4230"/>
              </a:lnSpc>
            </a:pPr>
            <a:r>
              <a:rPr lang="en-US" sz="2800" dirty="0" err="1">
                <a:solidFill>
                  <a:srgbClr val="000000"/>
                </a:solidFill>
                <a:latin typeface="Bookman Old Style" panose="02050604050505020204" pitchFamily="18" charset="0"/>
                <a:ea typeface="Inter"/>
                <a:cs typeface="Arial" panose="020B0604020202020204" pitchFamily="34" charset="0"/>
                <a:sym typeface="Inter"/>
              </a:rPr>
              <a:t>Prefecto</a:t>
            </a:r>
            <a:r>
              <a:rPr lang="en-US" sz="2800" dirty="0">
                <a:solidFill>
                  <a:srgbClr val="000000"/>
                </a:solidFill>
                <a:latin typeface="Bookman Old Style" panose="02050604050505020204" pitchFamily="18" charset="0"/>
                <a:ea typeface="Inter"/>
                <a:cs typeface="Arial" panose="020B0604020202020204" pitchFamily="34" charset="0"/>
                <a:sym typeface="Inter"/>
              </a:rPr>
              <a:t> de la </a:t>
            </a:r>
            <a:r>
              <a:rPr lang="en-US" sz="2800" dirty="0" err="1">
                <a:solidFill>
                  <a:srgbClr val="000000"/>
                </a:solidFill>
                <a:latin typeface="Bookman Old Style" panose="02050604050505020204" pitchFamily="18" charset="0"/>
                <a:ea typeface="Inter"/>
                <a:cs typeface="Arial" panose="020B0604020202020204" pitchFamily="34" charset="0"/>
                <a:sym typeface="Inter"/>
              </a:rPr>
              <a:t>Provincia</a:t>
            </a:r>
            <a:r>
              <a:rPr lang="en-US" sz="2800" dirty="0">
                <a:solidFill>
                  <a:srgbClr val="000000"/>
                </a:solidFill>
                <a:latin typeface="Bookman Old Style" panose="02050604050505020204" pitchFamily="18" charset="0"/>
                <a:ea typeface="Inter"/>
                <a:cs typeface="Arial" panose="020B0604020202020204" pitchFamily="34" charset="0"/>
                <a:sym typeface="Inter"/>
              </a:rPr>
              <a:t> de Pastaza.</a:t>
            </a:r>
          </a:p>
          <a:p>
            <a:pPr algn="just">
              <a:lnSpc>
                <a:spcPts val="4230"/>
              </a:lnSpc>
            </a:pPr>
            <a:r>
              <a:rPr lang="en-US" sz="2800" dirty="0">
                <a:solidFill>
                  <a:srgbClr val="000000"/>
                </a:solidFill>
                <a:latin typeface="Bookman Old Style" panose="02050604050505020204" pitchFamily="18" charset="0"/>
                <a:ea typeface="Inter"/>
                <a:cs typeface="Arial" panose="020B0604020202020204" pitchFamily="34" charset="0"/>
                <a:sym typeface="Inter"/>
              </a:rPr>
              <a:t>REPRESENTANTE LEGAL ANTE SRI / ASUNTOS FINANCIEROS / DELEGADO FUNCIONES ADMINISTRATIVAS: Mgs. Ricardo Esteban Tapia </a:t>
            </a:r>
            <a:r>
              <a:rPr lang="en-US" sz="2800" dirty="0" err="1">
                <a:solidFill>
                  <a:srgbClr val="000000"/>
                </a:solidFill>
                <a:latin typeface="Bookman Old Style" panose="02050604050505020204" pitchFamily="18" charset="0"/>
                <a:ea typeface="Inter"/>
                <a:cs typeface="Arial" panose="020B0604020202020204" pitchFamily="34" charset="0"/>
                <a:sym typeface="Inter"/>
              </a:rPr>
              <a:t>Cedeño</a:t>
            </a:r>
            <a:r>
              <a:rPr lang="en-US" sz="2800" dirty="0">
                <a:solidFill>
                  <a:srgbClr val="000000"/>
                </a:solidFill>
                <a:latin typeface="Bookman Old Style" panose="02050604050505020204" pitchFamily="18" charset="0"/>
                <a:ea typeface="Inter"/>
                <a:cs typeface="Arial" panose="020B0604020202020204" pitchFamily="34" charset="0"/>
                <a:sym typeface="Inter"/>
              </a:rPr>
              <a:t> </a:t>
            </a:r>
          </a:p>
          <a:p>
            <a:pPr algn="just">
              <a:lnSpc>
                <a:spcPts val="4230"/>
              </a:lnSpc>
            </a:pPr>
            <a:endParaRPr lang="en-US" sz="2800" dirty="0">
              <a:solidFill>
                <a:srgbClr val="000000"/>
              </a:solidFill>
              <a:latin typeface="Bookman Old Style" panose="02050604050505020204" pitchFamily="18" charset="0"/>
              <a:ea typeface="Inter"/>
              <a:cs typeface="Arial" panose="020B0604020202020204" pitchFamily="34" charset="0"/>
              <a:sym typeface="Inter"/>
            </a:endParaRPr>
          </a:p>
          <a:p>
            <a:pPr algn="just">
              <a:lnSpc>
                <a:spcPts val="4230"/>
              </a:lnSpc>
            </a:pPr>
            <a:endParaRPr lang="en-US" sz="2800" dirty="0">
              <a:solidFill>
                <a:srgbClr val="000000"/>
              </a:solidFill>
              <a:latin typeface="Bookman Old Style" panose="02050604050505020204" pitchFamily="18" charset="0"/>
              <a:ea typeface="Inter"/>
              <a:cs typeface="Arial" panose="020B0604020202020204" pitchFamily="34" charset="0"/>
              <a:sym typeface="Inter"/>
            </a:endParaRPr>
          </a:p>
          <a:p>
            <a:pPr algn="just">
              <a:lnSpc>
                <a:spcPts val="4230"/>
              </a:lnSpc>
            </a:pPr>
            <a:endParaRPr lang="en-US" sz="2800" dirty="0">
              <a:solidFill>
                <a:srgbClr val="000000"/>
              </a:solidFill>
              <a:latin typeface="Bookman Old Style" panose="02050604050505020204" pitchFamily="18" charset="0"/>
              <a:ea typeface="Inter"/>
              <a:cs typeface="Arial" panose="020B0604020202020204" pitchFamily="34" charset="0"/>
              <a:sym typeface="Inter"/>
            </a:endParaRPr>
          </a:p>
        </p:txBody>
      </p:sp>
      <p:sp>
        <p:nvSpPr>
          <p:cNvPr id="8" name="Freeform 8"/>
          <p:cNvSpPr/>
          <p:nvPr/>
        </p:nvSpPr>
        <p:spPr>
          <a:xfrm flipH="1">
            <a:off x="15330564" y="8188003"/>
            <a:ext cx="3211036" cy="709760"/>
          </a:xfrm>
          <a:custGeom>
            <a:avLst/>
            <a:gdLst/>
            <a:ahLst/>
            <a:cxnLst/>
            <a:rect l="l" t="t" r="r" b="b"/>
            <a:pathLst>
              <a:path w="3211036" h="709760">
                <a:moveTo>
                  <a:pt x="3211036" y="0"/>
                </a:moveTo>
                <a:lnTo>
                  <a:pt x="0" y="0"/>
                </a:lnTo>
                <a:lnTo>
                  <a:pt x="0" y="709761"/>
                </a:lnTo>
                <a:lnTo>
                  <a:pt x="3211036" y="709761"/>
                </a:lnTo>
                <a:lnTo>
                  <a:pt x="3211036" y="0"/>
                </a:lnTo>
                <a:close/>
              </a:path>
            </a:pathLst>
          </a:custGeom>
          <a:blipFill>
            <a:blip r:embed="rId2">
              <a:extLst>
                <a:ext uri="{96DAC541-7B7A-43D3-8B79-37D633B846F1}">
                  <asvg:svgBlip xmlns:asvg="http://schemas.microsoft.com/office/drawing/2016/SVG/main" xmlns="" r:embed="rId5"/>
                </a:ext>
              </a:extLst>
            </a:blip>
            <a:stretch>
              <a:fillRect l="-12250" b="-103768"/>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24000" y="647700"/>
            <a:ext cx="6019800" cy="1200329"/>
          </a:xfrm>
          <a:prstGeom prst="rect">
            <a:avLst/>
          </a:prstGeom>
        </p:spPr>
        <p:txBody>
          <a:bodyPr wrap="square">
            <a:spAutoFit/>
          </a:bodyPr>
          <a:lstStyle/>
          <a:p>
            <a:r>
              <a:rPr lang="en-US" sz="7200" b="1" spc="-21" dirty="0" smtClean="0">
                <a:solidFill>
                  <a:srgbClr val="123524"/>
                </a:solidFill>
                <a:latin typeface="Proxima Nova Heavy"/>
                <a:sym typeface="Proxima Nova Heavy"/>
              </a:rPr>
              <a:t>OBJETIVO:</a:t>
            </a:r>
            <a:endParaRPr lang="es-EC" sz="4800" dirty="0"/>
          </a:p>
        </p:txBody>
      </p:sp>
      <p:grpSp>
        <p:nvGrpSpPr>
          <p:cNvPr id="3" name="Group 2"/>
          <p:cNvGrpSpPr/>
          <p:nvPr/>
        </p:nvGrpSpPr>
        <p:grpSpPr>
          <a:xfrm>
            <a:off x="-514350" y="9372675"/>
            <a:ext cx="19484572" cy="1216626"/>
            <a:chOff x="0" y="0"/>
            <a:chExt cx="5131739" cy="320428"/>
          </a:xfrm>
        </p:grpSpPr>
        <p:sp>
          <p:nvSpPr>
            <p:cNvPr id="4"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5"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6" name="Rectángulo 5"/>
          <p:cNvSpPr/>
          <p:nvPr/>
        </p:nvSpPr>
        <p:spPr>
          <a:xfrm>
            <a:off x="2590800" y="2476500"/>
            <a:ext cx="14173200" cy="3729867"/>
          </a:xfrm>
          <a:prstGeom prst="rect">
            <a:avLst/>
          </a:prstGeom>
        </p:spPr>
        <p:txBody>
          <a:bodyPr wrap="square">
            <a:spAutoFit/>
          </a:bodyPr>
          <a:lstStyle/>
          <a:p>
            <a:pPr>
              <a:lnSpc>
                <a:spcPct val="107000"/>
              </a:lnSpc>
              <a:spcAft>
                <a:spcPts val="800"/>
              </a:spcAft>
            </a:pPr>
            <a:r>
              <a:rPr lang="es-EC" sz="2800" dirty="0">
                <a:latin typeface="Bookman Old Style" panose="02050604050505020204" pitchFamily="18" charset="0"/>
                <a:ea typeface="Times New Roman" panose="02020603050405020304" pitchFamily="18" charset="0"/>
                <a:cs typeface="Times New Roman" panose="02020603050405020304" pitchFamily="18" charset="0"/>
              </a:rPr>
              <a:t>“El objetivo de este espacio es recoger los aportes, inquietudes </a:t>
            </a:r>
            <a:r>
              <a:rPr lang="es-EC" sz="2800" dirty="0" smtClean="0">
                <a:latin typeface="Bookman Old Style" panose="02050604050505020204" pitchFamily="18" charset="0"/>
                <a:ea typeface="Times New Roman" panose="02020603050405020304" pitchFamily="18" charset="0"/>
                <a:cs typeface="Times New Roman" panose="02020603050405020304" pitchFamily="18" charset="0"/>
              </a:rPr>
              <a:t>y requerimientos </a:t>
            </a:r>
            <a:r>
              <a:rPr lang="es-EC" sz="2800" dirty="0">
                <a:latin typeface="Bookman Old Style" panose="02050604050505020204" pitchFamily="18" charset="0"/>
                <a:ea typeface="Times New Roman" panose="02020603050405020304" pitchFamily="18" charset="0"/>
                <a:cs typeface="Times New Roman" panose="02020603050405020304" pitchFamily="18" charset="0"/>
              </a:rPr>
              <a:t>de la ciudadanía, así como conformar las comisiones mixtas que acompañarán el proceso de rendición de cuentas.</a:t>
            </a:r>
            <a:endParaRPr lang="es-EC" sz="2800" dirty="0">
              <a:latin typeface="Bookman Old Style" panose="020506040505050202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s-EC" sz="2800" dirty="0" smtClean="0">
              <a:latin typeface="Bookman Old Style" panose="0205060405050502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s-EC" sz="2800" dirty="0" smtClean="0">
                <a:latin typeface="Bookman Old Style" panose="02050604050505020204" pitchFamily="18" charset="0"/>
                <a:ea typeface="Times New Roman" panose="02020603050405020304" pitchFamily="18" charset="0"/>
                <a:cs typeface="Times New Roman" panose="02020603050405020304" pitchFamily="18" charset="0"/>
              </a:rPr>
              <a:t>Su </a:t>
            </a:r>
            <a:r>
              <a:rPr lang="es-EC" sz="2800" dirty="0">
                <a:latin typeface="Bookman Old Style" panose="02050604050505020204" pitchFamily="18" charset="0"/>
                <a:ea typeface="Times New Roman" panose="02020603050405020304" pitchFamily="18" charset="0"/>
                <a:cs typeface="Times New Roman" panose="02020603050405020304" pitchFamily="18" charset="0"/>
              </a:rPr>
              <a:t>participación es fundamental, ya que ustedes </a:t>
            </a:r>
            <a:endParaRPr lang="es-EC" sz="2800" dirty="0" smtClean="0">
              <a:latin typeface="Bookman Old Style" panose="0205060405050502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s-EC" sz="2800" dirty="0" smtClean="0">
                <a:latin typeface="Bookman Old Style" panose="02050604050505020204" pitchFamily="18" charset="0"/>
                <a:ea typeface="Times New Roman" panose="02020603050405020304" pitchFamily="18" charset="0"/>
                <a:cs typeface="Times New Roman" panose="02020603050405020304" pitchFamily="18" charset="0"/>
              </a:rPr>
              <a:t>definirán </a:t>
            </a:r>
            <a:r>
              <a:rPr lang="es-EC" sz="2800" dirty="0">
                <a:latin typeface="Bookman Old Style" panose="02050604050505020204" pitchFamily="18" charset="0"/>
                <a:ea typeface="Times New Roman" panose="02020603050405020304" pitchFamily="18" charset="0"/>
                <a:cs typeface="Times New Roman" panose="02020603050405020304" pitchFamily="18" charset="0"/>
              </a:rPr>
              <a:t>los temas sobre los cuales la institución </a:t>
            </a:r>
            <a:endParaRPr lang="es-EC" sz="2800" dirty="0" smtClean="0">
              <a:latin typeface="Bookman Old Style" panose="0205060405050502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s-EC" sz="2800" dirty="0" smtClean="0">
                <a:latin typeface="Bookman Old Style" panose="02050604050505020204" pitchFamily="18" charset="0"/>
                <a:ea typeface="Times New Roman" panose="02020603050405020304" pitchFamily="18" charset="0"/>
                <a:cs typeface="Times New Roman" panose="02020603050405020304" pitchFamily="18" charset="0"/>
              </a:rPr>
              <a:t>deberá </a:t>
            </a:r>
            <a:r>
              <a:rPr lang="es-EC" sz="2800" dirty="0">
                <a:latin typeface="Bookman Old Style" panose="02050604050505020204" pitchFamily="18" charset="0"/>
                <a:ea typeface="Times New Roman" panose="02020603050405020304" pitchFamily="18" charset="0"/>
                <a:cs typeface="Times New Roman" panose="02020603050405020304" pitchFamily="18" charset="0"/>
              </a:rPr>
              <a:t>rendir cuentas.”</a:t>
            </a:r>
            <a:endParaRPr lang="es-EC" sz="2800" dirty="0">
              <a:effectLst/>
              <a:latin typeface="Bookman Old Style" panose="02050604050505020204" pitchFamily="18" charset="0"/>
              <a:ea typeface="Calibri" panose="020F0502020204030204" pitchFamily="34" charset="0"/>
              <a:cs typeface="Times New Roman" panose="02020603050405020304" pitchFamily="18" charset="0"/>
            </a:endParaRPr>
          </a:p>
        </p:txBody>
      </p:sp>
      <p:sp>
        <p:nvSpPr>
          <p:cNvPr id="7" name="Freeform 8"/>
          <p:cNvSpPr/>
          <p:nvPr/>
        </p:nvSpPr>
        <p:spPr>
          <a:xfrm flipH="1">
            <a:off x="15330564" y="8188003"/>
            <a:ext cx="3211036" cy="709760"/>
          </a:xfrm>
          <a:custGeom>
            <a:avLst/>
            <a:gdLst/>
            <a:ahLst/>
            <a:cxnLst/>
            <a:rect l="l" t="t" r="r" b="b"/>
            <a:pathLst>
              <a:path w="3211036" h="709760">
                <a:moveTo>
                  <a:pt x="3211036" y="0"/>
                </a:moveTo>
                <a:lnTo>
                  <a:pt x="0" y="0"/>
                </a:lnTo>
                <a:lnTo>
                  <a:pt x="0" y="709761"/>
                </a:lnTo>
                <a:lnTo>
                  <a:pt x="3211036" y="709761"/>
                </a:lnTo>
                <a:lnTo>
                  <a:pt x="3211036" y="0"/>
                </a:lnTo>
                <a:close/>
              </a:path>
            </a:pathLst>
          </a:custGeom>
          <a:blipFill>
            <a:blip r:embed="rId2">
              <a:extLst>
                <a:ext uri="{96DAC541-7B7A-43D3-8B79-37D633B846F1}">
                  <asvg:svgBlip xmlns:asvg="http://schemas.microsoft.com/office/drawing/2016/SVG/main" xmlns="" r:embed="rId5"/>
                </a:ext>
              </a:extLst>
            </a:blip>
            <a:stretch>
              <a:fillRect l="-12250" b="-103768"/>
            </a:stretch>
          </a:blipFill>
        </p:spPr>
      </p:sp>
      <p:pic>
        <p:nvPicPr>
          <p:cNvPr id="1026" name="Picture 2" descr="Rendición de cuentas 2020 – EMGIRZAPP – E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58600" y="3773663"/>
            <a:ext cx="4661189" cy="4084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231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372675"/>
            <a:ext cx="19484572" cy="1216626"/>
            <a:chOff x="0" y="0"/>
            <a:chExt cx="5131739" cy="320428"/>
          </a:xfrm>
        </p:grpSpPr>
        <p:sp>
          <p:nvSpPr>
            <p:cNvPr id="3"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4"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5" name="Freeform 8"/>
          <p:cNvSpPr/>
          <p:nvPr/>
        </p:nvSpPr>
        <p:spPr>
          <a:xfrm flipH="1">
            <a:off x="15330564" y="8188003"/>
            <a:ext cx="3211036" cy="709760"/>
          </a:xfrm>
          <a:custGeom>
            <a:avLst/>
            <a:gdLst/>
            <a:ahLst/>
            <a:cxnLst/>
            <a:rect l="l" t="t" r="r" b="b"/>
            <a:pathLst>
              <a:path w="3211036" h="709760">
                <a:moveTo>
                  <a:pt x="3211036" y="0"/>
                </a:moveTo>
                <a:lnTo>
                  <a:pt x="0" y="0"/>
                </a:lnTo>
                <a:lnTo>
                  <a:pt x="0" y="709761"/>
                </a:lnTo>
                <a:lnTo>
                  <a:pt x="3211036" y="709761"/>
                </a:lnTo>
                <a:lnTo>
                  <a:pt x="3211036" y="0"/>
                </a:lnTo>
                <a:close/>
              </a:path>
            </a:pathLst>
          </a:custGeom>
          <a:blipFill>
            <a:blip r:embed="rId2">
              <a:extLst>
                <a:ext uri="{96DAC541-7B7A-43D3-8B79-37D633B846F1}">
                  <asvg:svgBlip xmlns:asvg="http://schemas.microsoft.com/office/drawing/2016/SVG/main" xmlns="" r:embed="rId5"/>
                </a:ext>
              </a:extLst>
            </a:blip>
            <a:stretch>
              <a:fillRect l="-12250" b="-103768"/>
            </a:stretch>
          </a:blipFill>
        </p:spPr>
      </p:sp>
      <p:sp>
        <p:nvSpPr>
          <p:cNvPr id="6" name="Rectángulo 5"/>
          <p:cNvSpPr/>
          <p:nvPr/>
        </p:nvSpPr>
        <p:spPr>
          <a:xfrm>
            <a:off x="1143000" y="723900"/>
            <a:ext cx="14782800" cy="6709401"/>
          </a:xfrm>
          <a:prstGeom prst="rect">
            <a:avLst/>
          </a:prstGeom>
        </p:spPr>
        <p:txBody>
          <a:bodyPr wrap="square">
            <a:spAutoFit/>
          </a:bodyPr>
          <a:lstStyle/>
          <a:p>
            <a:pPr algn="just">
              <a:lnSpc>
                <a:spcPct val="107000"/>
              </a:lnSpc>
              <a:spcAft>
                <a:spcPts val="800"/>
              </a:spcAft>
            </a:pPr>
            <a:r>
              <a:rPr lang="es-EC" sz="3200" dirty="0" smtClean="0">
                <a:latin typeface="Bookman Old Style" panose="02050604050505020204" pitchFamily="18" charset="0"/>
                <a:ea typeface="Times New Roman" panose="02020603050405020304" pitchFamily="18" charset="0"/>
                <a:cs typeface="Times New Roman" panose="02020603050405020304" pitchFamily="18" charset="0"/>
              </a:rPr>
              <a:t>La </a:t>
            </a:r>
            <a:r>
              <a:rPr lang="es-EC" sz="3200" b="1" dirty="0">
                <a:latin typeface="Bookman Old Style" panose="02050604050505020204" pitchFamily="18" charset="0"/>
                <a:ea typeface="Times New Roman" panose="02020603050405020304" pitchFamily="18" charset="0"/>
                <a:cs typeface="Times New Roman" panose="02020603050405020304" pitchFamily="18" charset="0"/>
              </a:rPr>
              <a:t>rendición de cuentas </a:t>
            </a:r>
            <a:r>
              <a:rPr lang="es-EC" sz="3200" dirty="0">
                <a:latin typeface="Bookman Old Style" panose="02050604050505020204" pitchFamily="18" charset="0"/>
                <a:ea typeface="Times New Roman" panose="02020603050405020304" pitchFamily="18" charset="0"/>
                <a:cs typeface="Times New Roman" panose="02020603050405020304" pitchFamily="18" charset="0"/>
              </a:rPr>
              <a:t>es un proceso obligatorio mediante el cual las instituciones públicas informan a la ciudadanía sobre su gestión, el uso de recursos y los resultados obtenidos.</a:t>
            </a:r>
            <a:endParaRPr lang="es-EC" sz="2800" dirty="0">
              <a:latin typeface="Bookman Old Style" panose="0205060405050502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s-EC" sz="3200" dirty="0">
                <a:latin typeface="Bookman Old Style" panose="02050604050505020204" pitchFamily="18" charset="0"/>
                <a:ea typeface="Times New Roman" panose="02020603050405020304" pitchFamily="18" charset="0"/>
                <a:cs typeface="Times New Roman" panose="02020603050405020304" pitchFamily="18" charset="0"/>
              </a:rPr>
              <a:t>Este proceso se desarrolla en cuatro fases:</a:t>
            </a:r>
            <a:endParaRPr lang="es-EC" sz="2800" dirty="0">
              <a:latin typeface="Bookman Old Style" panose="020506040505050202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EC" sz="3200" b="1" dirty="0">
                <a:latin typeface="Bookman Old Style" panose="02050604050505020204" pitchFamily="18" charset="0"/>
                <a:ea typeface="Times New Roman" panose="02020603050405020304" pitchFamily="18" charset="0"/>
                <a:cs typeface="Times New Roman" panose="02020603050405020304" pitchFamily="18" charset="0"/>
              </a:rPr>
              <a:t>Planificación</a:t>
            </a:r>
            <a:endParaRPr lang="es-EC" sz="2800" b="1" dirty="0">
              <a:latin typeface="Bookman Old Style" panose="020506040505050202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EC" sz="3200" b="1" dirty="0">
                <a:latin typeface="Bookman Old Style" panose="02050604050505020204" pitchFamily="18" charset="0"/>
                <a:ea typeface="Times New Roman" panose="02020603050405020304" pitchFamily="18" charset="0"/>
                <a:cs typeface="Times New Roman" panose="02020603050405020304" pitchFamily="18" charset="0"/>
              </a:rPr>
              <a:t>Evaluación y elaboración del informe</a:t>
            </a:r>
            <a:endParaRPr lang="es-EC" sz="2800" b="1" dirty="0">
              <a:latin typeface="Bookman Old Style" panose="020506040505050202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EC" sz="3200" b="1" dirty="0">
                <a:latin typeface="Bookman Old Style" panose="02050604050505020204" pitchFamily="18" charset="0"/>
                <a:ea typeface="Times New Roman" panose="02020603050405020304" pitchFamily="18" charset="0"/>
                <a:cs typeface="Times New Roman" panose="02020603050405020304" pitchFamily="18" charset="0"/>
              </a:rPr>
              <a:t>Deliberación pública</a:t>
            </a:r>
            <a:endParaRPr lang="es-EC" sz="2800" b="1" dirty="0">
              <a:latin typeface="Bookman Old Style" panose="020506040505050202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es-EC" sz="3200" b="1" dirty="0">
                <a:latin typeface="Bookman Old Style" panose="02050604050505020204" pitchFamily="18" charset="0"/>
                <a:ea typeface="Times New Roman" panose="02020603050405020304" pitchFamily="18" charset="0"/>
                <a:cs typeface="Times New Roman" panose="02020603050405020304" pitchFamily="18" charset="0"/>
              </a:rPr>
              <a:t>Seguimiento</a:t>
            </a:r>
            <a:endParaRPr lang="es-EC" sz="2800" b="1" dirty="0">
              <a:latin typeface="Bookman Old Style" panose="0205060405050502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s-EC" sz="3200" dirty="0">
                <a:latin typeface="Bookman Old Style" panose="02050604050505020204" pitchFamily="18" charset="0"/>
                <a:ea typeface="Times New Roman" panose="02020603050405020304" pitchFamily="18" charset="0"/>
                <a:cs typeface="Times New Roman" panose="02020603050405020304" pitchFamily="18" charset="0"/>
              </a:rPr>
              <a:t>Actualmente nos encontramos en la </a:t>
            </a:r>
            <a:endParaRPr lang="es-EC" sz="3200" dirty="0" smtClean="0">
              <a:latin typeface="Bookman Old Style" panose="0205060405050502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s-EC" sz="3200" dirty="0" smtClean="0">
                <a:latin typeface="Bookman Old Style" panose="02050604050505020204" pitchFamily="18" charset="0"/>
                <a:ea typeface="Times New Roman" panose="02020603050405020304" pitchFamily="18" charset="0"/>
                <a:cs typeface="Times New Roman" panose="02020603050405020304" pitchFamily="18" charset="0"/>
              </a:rPr>
              <a:t>Fase </a:t>
            </a:r>
            <a:r>
              <a:rPr lang="es-EC" sz="3200" dirty="0">
                <a:latin typeface="Bookman Old Style" panose="02050604050505020204" pitchFamily="18" charset="0"/>
                <a:ea typeface="Times New Roman" panose="02020603050405020304" pitchFamily="18" charset="0"/>
                <a:cs typeface="Times New Roman" panose="02020603050405020304" pitchFamily="18" charset="0"/>
              </a:rPr>
              <a:t>1, que corresponde a la </a:t>
            </a:r>
            <a:endParaRPr lang="es-EC" sz="3200" dirty="0" smtClean="0">
              <a:latin typeface="Bookman Old Style" panose="020506040505050202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s-EC" sz="3200" dirty="0" smtClean="0">
                <a:latin typeface="Bookman Old Style" panose="02050604050505020204" pitchFamily="18" charset="0"/>
                <a:ea typeface="Times New Roman" panose="02020603050405020304" pitchFamily="18" charset="0"/>
                <a:cs typeface="Times New Roman" panose="02020603050405020304" pitchFamily="18" charset="0"/>
              </a:rPr>
              <a:t>planificación.</a:t>
            </a:r>
            <a:endParaRPr lang="es-EC" sz="2800" dirty="0">
              <a:effectLst/>
              <a:latin typeface="Bookman Old Style" panose="02050604050505020204" pitchFamily="18" charset="0"/>
              <a:ea typeface="Calibri" panose="020F0502020204030204" pitchFamily="34" charset="0"/>
              <a:cs typeface="Times New Roman" panose="02020603050405020304" pitchFamily="18" charset="0"/>
            </a:endParaRPr>
          </a:p>
        </p:txBody>
      </p:sp>
      <p:pic>
        <p:nvPicPr>
          <p:cNvPr id="2050" name="Picture 2" descr="Rendición de Cuentas – Gobernación de Orellan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67800" y="4424924"/>
            <a:ext cx="7162800" cy="3008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3553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372675"/>
            <a:ext cx="19484572" cy="1216626"/>
            <a:chOff x="0" y="0"/>
            <a:chExt cx="5131739" cy="320428"/>
          </a:xfrm>
        </p:grpSpPr>
        <p:sp>
          <p:nvSpPr>
            <p:cNvPr id="3"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4"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5" name="Freeform 8"/>
          <p:cNvSpPr/>
          <p:nvPr/>
        </p:nvSpPr>
        <p:spPr>
          <a:xfrm flipH="1">
            <a:off x="15330564" y="8188003"/>
            <a:ext cx="3211036" cy="709760"/>
          </a:xfrm>
          <a:custGeom>
            <a:avLst/>
            <a:gdLst/>
            <a:ahLst/>
            <a:cxnLst/>
            <a:rect l="l" t="t" r="r" b="b"/>
            <a:pathLst>
              <a:path w="3211036" h="709760">
                <a:moveTo>
                  <a:pt x="3211036" y="0"/>
                </a:moveTo>
                <a:lnTo>
                  <a:pt x="0" y="0"/>
                </a:lnTo>
                <a:lnTo>
                  <a:pt x="0" y="709761"/>
                </a:lnTo>
                <a:lnTo>
                  <a:pt x="3211036" y="709761"/>
                </a:lnTo>
                <a:lnTo>
                  <a:pt x="3211036" y="0"/>
                </a:lnTo>
                <a:close/>
              </a:path>
            </a:pathLst>
          </a:custGeom>
          <a:blipFill>
            <a:blip r:embed="rId2">
              <a:extLst>
                <a:ext uri="{96DAC541-7B7A-43D3-8B79-37D633B846F1}">
                  <asvg:svgBlip xmlns:asvg="http://schemas.microsoft.com/office/drawing/2016/SVG/main" xmlns="" r:embed="rId5"/>
                </a:ext>
              </a:extLst>
            </a:blip>
            <a:stretch>
              <a:fillRect l="-12250" b="-103768"/>
            </a:stretch>
          </a:blipFill>
        </p:spPr>
      </p:sp>
      <p:sp>
        <p:nvSpPr>
          <p:cNvPr id="8" name="Rectángulo 7"/>
          <p:cNvSpPr/>
          <p:nvPr/>
        </p:nvSpPr>
        <p:spPr>
          <a:xfrm>
            <a:off x="845936" y="266700"/>
            <a:ext cx="16764000" cy="2080378"/>
          </a:xfrm>
          <a:prstGeom prst="rect">
            <a:avLst/>
          </a:prstGeom>
        </p:spPr>
        <p:txBody>
          <a:bodyPr wrap="square">
            <a:spAutoFit/>
          </a:bodyPr>
          <a:lstStyle/>
          <a:p>
            <a:pPr>
              <a:lnSpc>
                <a:spcPct val="107000"/>
              </a:lnSpc>
              <a:spcAft>
                <a:spcPts val="800"/>
              </a:spcAft>
            </a:pPr>
            <a:r>
              <a:rPr lang="es-EC" sz="3600" b="1" dirty="0">
                <a:latin typeface="Bookman Old Style" panose="02050604050505020204" pitchFamily="18" charset="0"/>
                <a:ea typeface="Times New Roman" panose="02020603050405020304" pitchFamily="18" charset="0"/>
                <a:cs typeface="Times New Roman" panose="02020603050405020304" pitchFamily="18" charset="0"/>
              </a:rPr>
              <a:t>METODOLOGÍA</a:t>
            </a:r>
            <a:endParaRPr lang="es-EC" sz="2800" dirty="0">
              <a:latin typeface="Bookman Old Style" panose="02050604050505020204" pitchFamily="18" charset="0"/>
              <a:ea typeface="Calibri" panose="020F0502020204030204" pitchFamily="34" charset="0"/>
              <a:cs typeface="Times New Roman" panose="02020603050405020304" pitchFamily="18" charset="0"/>
            </a:endParaRPr>
          </a:p>
          <a:p>
            <a:r>
              <a:rPr lang="es-EC" sz="2800" dirty="0" smtClean="0">
                <a:latin typeface="Bookman Old Style" panose="02050604050505020204" pitchFamily="18" charset="0"/>
                <a:ea typeface="Calibri" panose="020F0502020204030204" pitchFamily="34" charset="0"/>
                <a:cs typeface="Times New Roman" panose="02020603050405020304" pitchFamily="18" charset="0"/>
              </a:rPr>
              <a:t>Para </a:t>
            </a:r>
            <a:r>
              <a:rPr lang="es-EC" sz="2800" dirty="0">
                <a:latin typeface="Bookman Old Style" panose="02050604050505020204" pitchFamily="18" charset="0"/>
                <a:ea typeface="Calibri" panose="020F0502020204030204" pitchFamily="34" charset="0"/>
                <a:cs typeface="Times New Roman" panose="02020603050405020304" pitchFamily="18" charset="0"/>
              </a:rPr>
              <a:t>esta fase del proceso de Rendición de Cuentas, se aplicará una metodología participativa, estructurada y transparente, que nos permitirá recoger de manera ordenada los aportes de la ciudadanía.</a:t>
            </a:r>
            <a:endParaRPr lang="es-EC" sz="2800" dirty="0">
              <a:latin typeface="Bookman Old Style" panose="02050604050505020204" pitchFamily="18" charset="0"/>
            </a:endParaRPr>
          </a:p>
        </p:txBody>
      </p:sp>
      <p:sp>
        <p:nvSpPr>
          <p:cNvPr id="9" name="Rectángulo 8"/>
          <p:cNvSpPr/>
          <p:nvPr/>
        </p:nvSpPr>
        <p:spPr>
          <a:xfrm>
            <a:off x="1299268" y="2759898"/>
            <a:ext cx="15857336" cy="5693866"/>
          </a:xfrm>
          <a:prstGeom prst="rect">
            <a:avLst/>
          </a:prstGeom>
        </p:spPr>
        <p:txBody>
          <a:bodyPr wrap="square">
            <a:spAutoFit/>
          </a:bodyPr>
          <a:lstStyle/>
          <a:p>
            <a:pPr marL="457200" indent="-457200">
              <a:buFont typeface="Arial" panose="020B0604020202020204" pitchFamily="34" charset="0"/>
              <a:buChar char="•"/>
            </a:pPr>
            <a:r>
              <a:rPr lang="es-MX" sz="2800" b="1" dirty="0" smtClean="0">
                <a:latin typeface="Bookman Old Style" panose="02050604050505020204" pitchFamily="18" charset="0"/>
              </a:rPr>
              <a:t>FUNCIONES </a:t>
            </a:r>
            <a:r>
              <a:rPr lang="es-MX" sz="2800" b="1" dirty="0">
                <a:latin typeface="Bookman Old Style" panose="02050604050505020204" pitchFamily="18" charset="0"/>
              </a:rPr>
              <a:t>Y COMPETENCIAS </a:t>
            </a:r>
            <a:r>
              <a:rPr lang="es-MX" sz="2800" b="1" dirty="0" smtClean="0">
                <a:latin typeface="Bookman Old Style" panose="02050604050505020204" pitchFamily="18" charset="0"/>
              </a:rPr>
              <a:t>DEL CONSORCIO</a:t>
            </a:r>
          </a:p>
          <a:p>
            <a:r>
              <a:rPr lang="es-EC" sz="2800" dirty="0" smtClean="0">
                <a:latin typeface="Bookman Old Style" panose="02050604050505020204" pitchFamily="18" charset="0"/>
              </a:rPr>
              <a:t>El </a:t>
            </a:r>
            <a:r>
              <a:rPr lang="es-EC" sz="2800" dirty="0">
                <a:latin typeface="Bookman Old Style" panose="02050604050505020204" pitchFamily="18" charset="0"/>
              </a:rPr>
              <a:t>Consorcio, a pedido de las nacionalidades y pueblos indígenas ancestrales, deberá suscribir convenios u otros instrumentos jurídicos para la administración de las tierras y territorios, por las propias organizaciones representativas indígenas y garantizar los derechos colectivos de las nacionalidades y pueblos indígenas previstos en la Constitución de la República del Ecuador, en concordancia con lo previsto en el Convenio 169 de la OIT, el Art. 100 del Código Orgánico de Organización Territorial, Autonomía y Descentralización, y las disposiciones pertinentes de la Ley Orgánica de Tierras Rurales y Territorios Ancestrales.                           </a:t>
            </a:r>
            <a:endParaRPr lang="es-EC" sz="2800" dirty="0" smtClean="0">
              <a:latin typeface="Bookman Old Style" panose="02050604050505020204" pitchFamily="18" charset="0"/>
            </a:endParaRPr>
          </a:p>
          <a:p>
            <a:r>
              <a:rPr lang="es-EC" sz="2800" dirty="0" smtClean="0">
                <a:latin typeface="Bookman Old Style" panose="02050604050505020204" pitchFamily="18" charset="0"/>
              </a:rPr>
              <a:t>Mediante </a:t>
            </a:r>
            <a:r>
              <a:rPr lang="es-EC" sz="2800" dirty="0">
                <a:latin typeface="Bookman Old Style" panose="02050604050505020204" pitchFamily="18" charset="0"/>
              </a:rPr>
              <a:t>la figura del consorcio se </a:t>
            </a:r>
            <a:r>
              <a:rPr lang="es-EC" sz="2800" dirty="0" smtClean="0">
                <a:latin typeface="Bookman Old Style" panose="02050604050505020204" pitchFamily="18" charset="0"/>
              </a:rPr>
              <a:t>podrá </a:t>
            </a:r>
            <a:r>
              <a:rPr lang="es-EC" sz="2800" dirty="0">
                <a:latin typeface="Bookman Old Style" panose="02050604050505020204" pitchFamily="18" charset="0"/>
              </a:rPr>
              <a:t>sumar esfuerzos y recursos entre la pluralidad de actores involucrados con el </a:t>
            </a:r>
            <a:r>
              <a:rPr lang="es-EC" sz="2800" dirty="0" smtClean="0">
                <a:latin typeface="Bookman Old Style" panose="02050604050505020204" pitchFamily="18" charset="0"/>
              </a:rPr>
              <a:t>Área Ecológica </a:t>
            </a:r>
            <a:r>
              <a:rPr lang="es-EC" sz="2800" dirty="0">
                <a:latin typeface="Bookman Old Style" panose="02050604050505020204" pitchFamily="18" charset="0"/>
              </a:rPr>
              <a:t>de desarrollo sostenible provincial de </a:t>
            </a:r>
            <a:r>
              <a:rPr lang="es-EC" sz="2800" dirty="0" smtClean="0">
                <a:latin typeface="Bookman Old Style" panose="02050604050505020204" pitchFamily="18" charset="0"/>
              </a:rPr>
              <a:t>Pastaza</a:t>
            </a:r>
            <a:r>
              <a:rPr lang="es-EC" sz="2800" dirty="0">
                <a:latin typeface="Bookman Old Style" panose="02050604050505020204" pitchFamily="18" charset="0"/>
              </a:rPr>
              <a:t>, con el fin de mejorar su </a:t>
            </a:r>
            <a:r>
              <a:rPr lang="es-EC" sz="2800" dirty="0" smtClean="0">
                <a:latin typeface="Bookman Old Style" panose="02050604050505020204" pitchFamily="18" charset="0"/>
              </a:rPr>
              <a:t>administración, gestión </a:t>
            </a:r>
            <a:r>
              <a:rPr lang="es-EC" sz="2800" dirty="0">
                <a:latin typeface="Bookman Old Style" panose="02050604050505020204" pitchFamily="18" charset="0"/>
              </a:rPr>
              <a:t>y manejo de manera mancomunada.</a:t>
            </a:r>
          </a:p>
        </p:txBody>
      </p:sp>
      <p:grpSp>
        <p:nvGrpSpPr>
          <p:cNvPr id="10" name="Group 2"/>
          <p:cNvGrpSpPr/>
          <p:nvPr/>
        </p:nvGrpSpPr>
        <p:grpSpPr>
          <a:xfrm>
            <a:off x="-457200" y="9334500"/>
            <a:ext cx="19484572" cy="1216626"/>
            <a:chOff x="0" y="0"/>
            <a:chExt cx="5131739" cy="320428"/>
          </a:xfrm>
        </p:grpSpPr>
        <p:sp>
          <p:nvSpPr>
            <p:cNvPr id="11"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12"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13" name="Freeform 8"/>
          <p:cNvSpPr/>
          <p:nvPr/>
        </p:nvSpPr>
        <p:spPr>
          <a:xfrm flipH="1">
            <a:off x="15387714" y="8149828"/>
            <a:ext cx="3211036" cy="709760"/>
          </a:xfrm>
          <a:custGeom>
            <a:avLst/>
            <a:gdLst/>
            <a:ahLst/>
            <a:cxnLst/>
            <a:rect l="l" t="t" r="r" b="b"/>
            <a:pathLst>
              <a:path w="3211036" h="709760">
                <a:moveTo>
                  <a:pt x="3211036" y="0"/>
                </a:moveTo>
                <a:lnTo>
                  <a:pt x="0" y="0"/>
                </a:lnTo>
                <a:lnTo>
                  <a:pt x="0" y="709761"/>
                </a:lnTo>
                <a:lnTo>
                  <a:pt x="3211036" y="709761"/>
                </a:lnTo>
                <a:lnTo>
                  <a:pt x="3211036" y="0"/>
                </a:lnTo>
                <a:close/>
              </a:path>
            </a:pathLst>
          </a:custGeom>
          <a:blipFill>
            <a:blip r:embed="rId2">
              <a:extLst>
                <a:ext uri="{96DAC541-7B7A-43D3-8B79-37D633B846F1}">
                  <asvg:svgBlip xmlns:asvg="http://schemas.microsoft.com/office/drawing/2016/SVG/main" xmlns="" r:embed="rId5"/>
                </a:ext>
              </a:extLst>
            </a:blip>
            <a:stretch>
              <a:fillRect l="-12250" b="-103768"/>
            </a:stretch>
          </a:blipFill>
        </p:spPr>
      </p:sp>
    </p:spTree>
    <p:extLst>
      <p:ext uri="{BB962C8B-B14F-4D97-AF65-F5344CB8AC3E}">
        <p14:creationId xmlns:p14="http://schemas.microsoft.com/office/powerpoint/2010/main" val="1718797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b="7661"/>
          <a:stretch/>
        </p:blipFill>
        <p:spPr>
          <a:xfrm>
            <a:off x="3124200" y="571500"/>
            <a:ext cx="12192000" cy="8382000"/>
          </a:xfrm>
          <a:prstGeom prst="rect">
            <a:avLst/>
          </a:prstGeom>
        </p:spPr>
      </p:pic>
      <p:grpSp>
        <p:nvGrpSpPr>
          <p:cNvPr id="3" name="Group 2"/>
          <p:cNvGrpSpPr/>
          <p:nvPr/>
        </p:nvGrpSpPr>
        <p:grpSpPr>
          <a:xfrm>
            <a:off x="-457200" y="9334500"/>
            <a:ext cx="19484572" cy="1216626"/>
            <a:chOff x="0" y="0"/>
            <a:chExt cx="5131739" cy="320428"/>
          </a:xfrm>
        </p:grpSpPr>
        <p:sp>
          <p:nvSpPr>
            <p:cNvPr id="4"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5"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6" name="Freeform 8"/>
          <p:cNvSpPr/>
          <p:nvPr/>
        </p:nvSpPr>
        <p:spPr>
          <a:xfrm flipH="1">
            <a:off x="15387714" y="8149828"/>
            <a:ext cx="3211036" cy="709760"/>
          </a:xfrm>
          <a:custGeom>
            <a:avLst/>
            <a:gdLst/>
            <a:ahLst/>
            <a:cxnLst/>
            <a:rect l="l" t="t" r="r" b="b"/>
            <a:pathLst>
              <a:path w="3211036" h="709760">
                <a:moveTo>
                  <a:pt x="3211036" y="0"/>
                </a:moveTo>
                <a:lnTo>
                  <a:pt x="0" y="0"/>
                </a:lnTo>
                <a:lnTo>
                  <a:pt x="0" y="709761"/>
                </a:lnTo>
                <a:lnTo>
                  <a:pt x="3211036" y="709761"/>
                </a:lnTo>
                <a:lnTo>
                  <a:pt x="3211036" y="0"/>
                </a:lnTo>
                <a:close/>
              </a:path>
            </a:pathLst>
          </a:custGeom>
          <a:blipFill>
            <a:blip r:embed="rId3">
              <a:extLst>
                <a:ext uri="{96DAC541-7B7A-43D3-8B79-37D633B846F1}">
                  <asvg:svgBlip xmlns:asvg="http://schemas.microsoft.com/office/drawing/2016/SVG/main" xmlns="" r:embed="rId5"/>
                </a:ext>
              </a:extLst>
            </a:blip>
            <a:stretch>
              <a:fillRect l="-12250" b="-103768"/>
            </a:stretch>
          </a:blipFill>
        </p:spPr>
      </p:sp>
    </p:spTree>
    <p:extLst>
      <p:ext uri="{BB962C8B-B14F-4D97-AF65-F5344CB8AC3E}">
        <p14:creationId xmlns:p14="http://schemas.microsoft.com/office/powerpoint/2010/main" val="2407667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3019711" y="1052021"/>
            <a:ext cx="12177486" cy="7396793"/>
          </a:xfrm>
          <a:prstGeom prst="rect">
            <a:avLst/>
          </a:prstGeom>
        </p:spPr>
      </p:pic>
      <p:pic>
        <p:nvPicPr>
          <p:cNvPr id="3" name="Imagen 2"/>
          <p:cNvPicPr>
            <a:picLocks noChangeAspect="1"/>
          </p:cNvPicPr>
          <p:nvPr/>
        </p:nvPicPr>
        <p:blipFill rotWithShape="1">
          <a:blip r:embed="rId3"/>
          <a:srcRect b="94124"/>
          <a:stretch/>
        </p:blipFill>
        <p:spPr>
          <a:xfrm>
            <a:off x="3001568" y="518621"/>
            <a:ext cx="12192000" cy="533400"/>
          </a:xfrm>
          <a:prstGeom prst="rect">
            <a:avLst/>
          </a:prstGeom>
        </p:spPr>
      </p:pic>
      <p:grpSp>
        <p:nvGrpSpPr>
          <p:cNvPr id="4" name="Group 2"/>
          <p:cNvGrpSpPr/>
          <p:nvPr/>
        </p:nvGrpSpPr>
        <p:grpSpPr>
          <a:xfrm>
            <a:off x="-457200" y="9334500"/>
            <a:ext cx="19484572" cy="1216626"/>
            <a:chOff x="0" y="0"/>
            <a:chExt cx="5131739" cy="320428"/>
          </a:xfrm>
        </p:grpSpPr>
        <p:sp>
          <p:nvSpPr>
            <p:cNvPr id="5"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6"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7" name="Freeform 8"/>
          <p:cNvSpPr/>
          <p:nvPr/>
        </p:nvSpPr>
        <p:spPr>
          <a:xfrm flipH="1">
            <a:off x="15387714" y="8149828"/>
            <a:ext cx="3211036" cy="709760"/>
          </a:xfrm>
          <a:custGeom>
            <a:avLst/>
            <a:gdLst/>
            <a:ahLst/>
            <a:cxnLst/>
            <a:rect l="l" t="t" r="r" b="b"/>
            <a:pathLst>
              <a:path w="3211036" h="709760">
                <a:moveTo>
                  <a:pt x="3211036" y="0"/>
                </a:moveTo>
                <a:lnTo>
                  <a:pt x="0" y="0"/>
                </a:lnTo>
                <a:lnTo>
                  <a:pt x="0" y="709761"/>
                </a:lnTo>
                <a:lnTo>
                  <a:pt x="3211036" y="709761"/>
                </a:lnTo>
                <a:lnTo>
                  <a:pt x="3211036" y="0"/>
                </a:lnTo>
                <a:close/>
              </a:path>
            </a:pathLst>
          </a:custGeom>
          <a:blipFill>
            <a:blip r:embed="rId4">
              <a:extLst>
                <a:ext uri="{96DAC541-7B7A-43D3-8B79-37D633B846F1}">
                  <asvg:svgBlip xmlns:asvg="http://schemas.microsoft.com/office/drawing/2016/SVG/main" xmlns="" r:embed="rId5"/>
                </a:ext>
              </a:extLst>
            </a:blip>
            <a:stretch>
              <a:fillRect l="-12250" b="-103768"/>
            </a:stretch>
          </a:blipFill>
        </p:spPr>
      </p:sp>
    </p:spTree>
    <p:extLst>
      <p:ext uri="{BB962C8B-B14F-4D97-AF65-F5344CB8AC3E}">
        <p14:creationId xmlns:p14="http://schemas.microsoft.com/office/powerpoint/2010/main" val="1081207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752600" y="723900"/>
            <a:ext cx="15163800" cy="5549211"/>
          </a:xfrm>
          <a:prstGeom prst="rect">
            <a:avLst/>
          </a:prstGeom>
        </p:spPr>
        <p:txBody>
          <a:bodyPr wrap="square">
            <a:spAutoFit/>
          </a:bodyPr>
          <a:lstStyle/>
          <a:p>
            <a:pPr>
              <a:lnSpc>
                <a:spcPct val="150000"/>
              </a:lnSpc>
            </a:pPr>
            <a:r>
              <a:rPr lang="es-EC" sz="3600" b="1" dirty="0">
                <a:latin typeface="Bookman Old Style" panose="02050604050505020204" pitchFamily="18" charset="0"/>
                <a:ea typeface="Times New Roman" panose="02020603050405020304" pitchFamily="18" charset="0"/>
              </a:rPr>
              <a:t>FORMACION DE COMISIONES MIXTAS</a:t>
            </a:r>
            <a:endParaRPr lang="es-EC" sz="3200" dirty="0">
              <a:latin typeface="Bookman Old Style" panose="02050604050505020204" pitchFamily="18" charset="0"/>
              <a:ea typeface="Times New Roman" panose="02020603050405020304" pitchFamily="18" charset="0"/>
            </a:endParaRPr>
          </a:p>
          <a:p>
            <a:pPr>
              <a:lnSpc>
                <a:spcPct val="107000"/>
              </a:lnSpc>
              <a:spcAft>
                <a:spcPts val="800"/>
              </a:spcAft>
            </a:pPr>
            <a:r>
              <a:rPr lang="es-EC" sz="3200" dirty="0">
                <a:latin typeface="Bookman Old Style" panose="02050604050505020204" pitchFamily="18" charset="0"/>
                <a:ea typeface="Times New Roman" panose="02020603050405020304" pitchFamily="18" charset="0"/>
                <a:cs typeface="Times New Roman" panose="02020603050405020304" pitchFamily="18" charset="0"/>
              </a:rPr>
              <a:t>“A continuación, vamos a conformar las comisiones mixtas.</a:t>
            </a:r>
            <a:endParaRPr lang="es-EC" sz="2800" dirty="0">
              <a:latin typeface="Bookman Old Style" panose="0205060405050502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s-EC" sz="3200" dirty="0">
                <a:latin typeface="Bookman Old Style" panose="02050604050505020204" pitchFamily="18" charset="0"/>
                <a:ea typeface="Times New Roman" panose="02020603050405020304" pitchFamily="18" charset="0"/>
                <a:cs typeface="Times New Roman" panose="02020603050405020304" pitchFamily="18" charset="0"/>
              </a:rPr>
              <a:t>Estas comisiones estarán integradas por representantes de la ciudadanía y de la institución, de manera paritaria.</a:t>
            </a:r>
            <a:endParaRPr lang="es-EC" sz="2800" dirty="0">
              <a:latin typeface="Bookman Old Style" panose="0205060405050502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s-EC" sz="3200" dirty="0">
                <a:latin typeface="Bookman Old Style" panose="02050604050505020204" pitchFamily="18" charset="0"/>
                <a:ea typeface="Times New Roman" panose="02020603050405020304" pitchFamily="18" charset="0"/>
                <a:cs typeface="Times New Roman" panose="02020603050405020304" pitchFamily="18" charset="0"/>
              </a:rPr>
              <a:t>Se conformarán dos comisiones:</a:t>
            </a:r>
            <a:endParaRPr lang="es-EC" sz="2800" dirty="0">
              <a:latin typeface="Bookman Old Style" panose="0205060405050502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s-EC" sz="3200" b="1" dirty="0">
                <a:latin typeface="Bookman Old Style" panose="02050604050505020204" pitchFamily="18" charset="0"/>
                <a:ea typeface="Times New Roman" panose="02020603050405020304" pitchFamily="18" charset="0"/>
                <a:cs typeface="Times New Roman" panose="02020603050405020304" pitchFamily="18" charset="0"/>
              </a:rPr>
              <a:t>La Comisión Mixta 1</a:t>
            </a:r>
            <a:r>
              <a:rPr lang="es-EC" sz="3200" dirty="0">
                <a:latin typeface="Bookman Old Style" panose="02050604050505020204" pitchFamily="18" charset="0"/>
                <a:ea typeface="Times New Roman" panose="02020603050405020304" pitchFamily="18" charset="0"/>
                <a:cs typeface="Times New Roman" panose="02020603050405020304" pitchFamily="18" charset="0"/>
              </a:rPr>
              <a:t>, que se encargará de la evaluación de la gestión y elaboración del informe.</a:t>
            </a:r>
            <a:endParaRPr lang="es-EC" sz="2800" dirty="0">
              <a:latin typeface="Bookman Old Style" panose="02050604050505020204" pitchFamily="18" charset="0"/>
              <a:ea typeface="Calibri" panose="020F0502020204030204" pitchFamily="34" charset="0"/>
              <a:cs typeface="Times New Roman" panose="02020603050405020304" pitchFamily="18" charset="0"/>
            </a:endParaRPr>
          </a:p>
          <a:p>
            <a:pPr>
              <a:lnSpc>
                <a:spcPct val="107000"/>
              </a:lnSpc>
              <a:spcAft>
                <a:spcPts val="800"/>
              </a:spcAft>
            </a:pPr>
            <a:r>
              <a:rPr lang="es-EC" sz="3200" b="1" dirty="0">
                <a:latin typeface="Bookman Old Style" panose="02050604050505020204" pitchFamily="18" charset="0"/>
                <a:ea typeface="Times New Roman" panose="02020603050405020304" pitchFamily="18" charset="0"/>
                <a:cs typeface="Times New Roman" panose="02020603050405020304" pitchFamily="18" charset="0"/>
              </a:rPr>
              <a:t>L</a:t>
            </a:r>
            <a:r>
              <a:rPr lang="es-EC" sz="3200" b="1" dirty="0" smtClean="0">
                <a:latin typeface="Bookman Old Style" panose="02050604050505020204" pitchFamily="18" charset="0"/>
                <a:ea typeface="Times New Roman" panose="02020603050405020304" pitchFamily="18" charset="0"/>
                <a:cs typeface="Times New Roman" panose="02020603050405020304" pitchFamily="18" charset="0"/>
              </a:rPr>
              <a:t>a </a:t>
            </a:r>
            <a:r>
              <a:rPr lang="es-EC" sz="3200" b="1" dirty="0">
                <a:latin typeface="Bookman Old Style" panose="02050604050505020204" pitchFamily="18" charset="0"/>
                <a:ea typeface="Times New Roman" panose="02020603050405020304" pitchFamily="18" charset="0"/>
                <a:cs typeface="Times New Roman" panose="02020603050405020304" pitchFamily="18" charset="0"/>
              </a:rPr>
              <a:t>Comisión Mixta 2</a:t>
            </a:r>
            <a:r>
              <a:rPr lang="es-EC" sz="3200" dirty="0">
                <a:latin typeface="Bookman Old Style" panose="02050604050505020204" pitchFamily="18" charset="0"/>
                <a:ea typeface="Times New Roman" panose="02020603050405020304" pitchFamily="18" charset="0"/>
                <a:cs typeface="Times New Roman" panose="02020603050405020304" pitchFamily="18" charset="0"/>
              </a:rPr>
              <a:t>, que se encargará de la organización de la deliberación pública.”</a:t>
            </a:r>
            <a:endParaRPr lang="es-EC" sz="2800" dirty="0">
              <a:effectLst/>
              <a:latin typeface="Bookman Old Style" panose="02050604050505020204" pitchFamily="18" charset="0"/>
              <a:ea typeface="Calibri" panose="020F0502020204030204" pitchFamily="34" charset="0"/>
              <a:cs typeface="Times New Roman" panose="02020603050405020304" pitchFamily="18" charset="0"/>
            </a:endParaRPr>
          </a:p>
        </p:txBody>
      </p:sp>
      <p:grpSp>
        <p:nvGrpSpPr>
          <p:cNvPr id="4" name="Group 2"/>
          <p:cNvGrpSpPr/>
          <p:nvPr/>
        </p:nvGrpSpPr>
        <p:grpSpPr>
          <a:xfrm>
            <a:off x="-457200" y="9334500"/>
            <a:ext cx="19484572" cy="1216626"/>
            <a:chOff x="0" y="0"/>
            <a:chExt cx="5131739" cy="320428"/>
          </a:xfrm>
        </p:grpSpPr>
        <p:sp>
          <p:nvSpPr>
            <p:cNvPr id="5"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6"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7" name="Freeform 8"/>
          <p:cNvSpPr/>
          <p:nvPr/>
        </p:nvSpPr>
        <p:spPr>
          <a:xfrm flipH="1">
            <a:off x="15387714" y="8149828"/>
            <a:ext cx="3211036" cy="709760"/>
          </a:xfrm>
          <a:custGeom>
            <a:avLst/>
            <a:gdLst/>
            <a:ahLst/>
            <a:cxnLst/>
            <a:rect l="l" t="t" r="r" b="b"/>
            <a:pathLst>
              <a:path w="3211036" h="709760">
                <a:moveTo>
                  <a:pt x="3211036" y="0"/>
                </a:moveTo>
                <a:lnTo>
                  <a:pt x="0" y="0"/>
                </a:lnTo>
                <a:lnTo>
                  <a:pt x="0" y="709761"/>
                </a:lnTo>
                <a:lnTo>
                  <a:pt x="3211036" y="709761"/>
                </a:lnTo>
                <a:lnTo>
                  <a:pt x="3211036" y="0"/>
                </a:lnTo>
                <a:close/>
              </a:path>
            </a:pathLst>
          </a:custGeom>
          <a:blipFill>
            <a:blip r:embed="rId2">
              <a:extLst>
                <a:ext uri="{96DAC541-7B7A-43D3-8B79-37D633B846F1}">
                  <asvg:svgBlip xmlns:asvg="http://schemas.microsoft.com/office/drawing/2016/SVG/main" xmlns="" r:embed="rId5"/>
                </a:ext>
              </a:extLst>
            </a:blip>
            <a:stretch>
              <a:fillRect l="-12250" b="-103768"/>
            </a:stretch>
          </a:blipFill>
        </p:spPr>
      </p:sp>
      <p:pic>
        <p:nvPicPr>
          <p:cNvPr id="3076" name="Picture 4" descr="Transparenc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3800" y="5400893"/>
            <a:ext cx="5640742" cy="376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473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369508">
            <a:off x="-315571" y="5373683"/>
            <a:ext cx="20792795" cy="8758965"/>
          </a:xfrm>
          <a:custGeom>
            <a:avLst/>
            <a:gdLst/>
            <a:ahLst/>
            <a:cxnLst/>
            <a:rect l="l" t="t" r="r" b="b"/>
            <a:pathLst>
              <a:path w="20792795" h="8758965">
                <a:moveTo>
                  <a:pt x="0" y="0"/>
                </a:moveTo>
                <a:lnTo>
                  <a:pt x="20792795" y="0"/>
                </a:lnTo>
                <a:lnTo>
                  <a:pt x="20792795" y="8758965"/>
                </a:lnTo>
                <a:lnTo>
                  <a:pt x="0" y="875896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flipH="1" flipV="1">
            <a:off x="12691088" y="-1448391"/>
            <a:ext cx="5732035" cy="5732035"/>
          </a:xfrm>
          <a:custGeom>
            <a:avLst/>
            <a:gdLst/>
            <a:ahLst/>
            <a:cxnLst/>
            <a:rect l="l" t="t" r="r" b="b"/>
            <a:pathLst>
              <a:path w="5732035" h="5732035">
                <a:moveTo>
                  <a:pt x="5732035" y="5732035"/>
                </a:moveTo>
                <a:lnTo>
                  <a:pt x="0" y="5732035"/>
                </a:lnTo>
                <a:lnTo>
                  <a:pt x="0" y="0"/>
                </a:lnTo>
                <a:lnTo>
                  <a:pt x="5732035" y="0"/>
                </a:lnTo>
                <a:lnTo>
                  <a:pt x="5732035" y="5732035"/>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343741" flipV="1">
            <a:off x="-848108" y="-702770"/>
            <a:ext cx="3234842" cy="2822400"/>
          </a:xfrm>
          <a:custGeom>
            <a:avLst/>
            <a:gdLst/>
            <a:ahLst/>
            <a:cxnLst/>
            <a:rect l="l" t="t" r="r" b="b"/>
            <a:pathLst>
              <a:path w="3234842" h="2822400">
                <a:moveTo>
                  <a:pt x="0" y="2822400"/>
                </a:moveTo>
                <a:lnTo>
                  <a:pt x="3234842" y="2822400"/>
                </a:lnTo>
                <a:lnTo>
                  <a:pt x="3234842" y="0"/>
                </a:lnTo>
                <a:lnTo>
                  <a:pt x="0" y="0"/>
                </a:lnTo>
                <a:lnTo>
                  <a:pt x="0" y="282240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3493371" y="2136405"/>
            <a:ext cx="11301259" cy="4294478"/>
          </a:xfrm>
          <a:custGeom>
            <a:avLst/>
            <a:gdLst/>
            <a:ahLst/>
            <a:cxnLst/>
            <a:rect l="l" t="t" r="r" b="b"/>
            <a:pathLst>
              <a:path w="11301259" h="4294478">
                <a:moveTo>
                  <a:pt x="0" y="0"/>
                </a:moveTo>
                <a:lnTo>
                  <a:pt x="11301258" y="0"/>
                </a:lnTo>
                <a:lnTo>
                  <a:pt x="11301258" y="4294478"/>
                </a:lnTo>
                <a:lnTo>
                  <a:pt x="0" y="4294478"/>
                </a:lnTo>
                <a:lnTo>
                  <a:pt x="0" y="0"/>
                </a:lnTo>
                <a:close/>
              </a:path>
            </a:pathLst>
          </a:custGeom>
          <a:blipFill>
            <a:blip r:embed="rId8"/>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498</Words>
  <Application>Microsoft Office PowerPoint</Application>
  <PresentationFormat>Personalizado</PresentationFormat>
  <Paragraphs>37</Paragraphs>
  <Slides>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9</vt:i4>
      </vt:variant>
    </vt:vector>
  </HeadingPairs>
  <TitlesOfParts>
    <vt:vector size="17" baseType="lpstr">
      <vt:lpstr>Arial</vt:lpstr>
      <vt:lpstr>Times New Roman</vt:lpstr>
      <vt:lpstr>Rahong Semi-Bold</vt:lpstr>
      <vt:lpstr>Proxima Nova Heavy</vt:lpstr>
      <vt:lpstr>Calibri</vt:lpstr>
      <vt:lpstr>Bookman Old Style</vt:lpstr>
      <vt:lpstr>Inter</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and White Minimalist Environmental Protection Presentation</dc:title>
  <dc:creator>AREA ECOLOGICA dspp</dc:creator>
  <cp:lastModifiedBy>AREA ECOLOGICA dspp</cp:lastModifiedBy>
  <cp:revision>8</cp:revision>
  <dcterms:created xsi:type="dcterms:W3CDTF">2006-08-16T00:00:00Z</dcterms:created>
  <dcterms:modified xsi:type="dcterms:W3CDTF">2026-04-15T17:49:42Z</dcterms:modified>
  <dc:identifier>DAGssLtXo6g</dc:identifier>
</cp:coreProperties>
</file>