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72" r:id="rId5"/>
    <p:sldId id="259" r:id="rId6"/>
    <p:sldId id="273" r:id="rId7"/>
    <p:sldId id="260" r:id="rId8"/>
    <p:sldId id="261" r:id="rId9"/>
    <p:sldId id="274" r:id="rId10"/>
    <p:sldId id="262" r:id="rId11"/>
    <p:sldId id="263" r:id="rId12"/>
    <p:sldId id="264" r:id="rId13"/>
    <p:sldId id="265" r:id="rId14"/>
    <p:sldId id="275" r:id="rId15"/>
    <p:sldId id="276" r:id="rId16"/>
    <p:sldId id="266" r:id="rId17"/>
    <p:sldId id="267" r:id="rId18"/>
    <p:sldId id="268" r:id="rId19"/>
    <p:sldId id="269" r:id="rId20"/>
    <p:sldId id="270" r:id="rId21"/>
    <p:sldId id="271" r:id="rId22"/>
  </p:sldIdLst>
  <p:sldSz cx="18288000" cy="10287000"/>
  <p:notesSz cx="6858000" cy="9144000"/>
  <p:embeddedFontLst>
    <p:embeddedFont>
      <p:font typeface="Proxima Nova Heavy" panose="020B0604020202020204" charset="0"/>
      <p:regular r:id="rId23"/>
    </p:embeddedFont>
    <p:embeddedFont>
      <p:font typeface="Calibri" panose="020F0502020204030204" pitchFamily="34" charset="0"/>
      <p:regular r:id="rId24"/>
      <p:bold r:id="rId25"/>
      <p:italic r:id="rId26"/>
      <p:boldItalic r:id="rId27"/>
    </p:embeddedFont>
    <p:embeddedFont>
      <p:font typeface="Inter" panose="020B0604020202020204" charset="0"/>
      <p:regular r:id="rId28"/>
    </p:embeddedFont>
    <p:embeddedFont>
      <p:font typeface="Rahong Semi-Bold" panose="020B0604020202020204" charset="-34"/>
      <p:regular r:id="rId29"/>
    </p:embeddedFont>
    <p:embeddedFont>
      <p:font typeface="Canva Sans Bold" panose="020B0604020202020204"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0" d="100"/>
          <a:sy n="30" d="100"/>
        </p:scale>
        <p:origin x="115" y="72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font" Target="fonts/font8.fntdata"/><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0.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3.svg"/><Relationship Id="rId7" Type="http://schemas.openxmlformats.org/officeDocument/2006/relationships/image" Target="../media/image5.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8.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177878" y="0"/>
            <a:ext cx="5932243" cy="4674717"/>
          </a:xfrm>
          <a:custGeom>
            <a:avLst/>
            <a:gdLst/>
            <a:ahLst/>
            <a:cxnLst/>
            <a:rect l="l" t="t" r="r" b="b"/>
            <a:pathLst>
              <a:path w="5932243" h="4674717">
                <a:moveTo>
                  <a:pt x="0" y="0"/>
                </a:moveTo>
                <a:lnTo>
                  <a:pt x="5932244" y="0"/>
                </a:lnTo>
                <a:lnTo>
                  <a:pt x="5932244" y="4674717"/>
                </a:lnTo>
                <a:lnTo>
                  <a:pt x="0" y="4674717"/>
                </a:lnTo>
                <a:lnTo>
                  <a:pt x="0" y="0"/>
                </a:lnTo>
                <a:close/>
              </a:path>
            </a:pathLst>
          </a:custGeom>
          <a:blipFill>
            <a:blip r:embed="rId2"/>
            <a:stretch>
              <a:fillRect/>
            </a:stretch>
          </a:blipFill>
        </p:spPr>
      </p:sp>
      <p:sp>
        <p:nvSpPr>
          <p:cNvPr id="3" name="Freeform 3"/>
          <p:cNvSpPr/>
          <p:nvPr/>
        </p:nvSpPr>
        <p:spPr>
          <a:xfrm flipH="1">
            <a:off x="1871739" y="980802"/>
            <a:ext cx="2564600" cy="566873"/>
          </a:xfrm>
          <a:custGeom>
            <a:avLst/>
            <a:gdLst/>
            <a:ahLst/>
            <a:cxnLst/>
            <a:rect l="l" t="t" r="r" b="b"/>
            <a:pathLst>
              <a:path w="2564600" h="566873">
                <a:moveTo>
                  <a:pt x="2564600" y="0"/>
                </a:moveTo>
                <a:lnTo>
                  <a:pt x="0" y="0"/>
                </a:lnTo>
                <a:lnTo>
                  <a:pt x="0" y="566874"/>
                </a:lnTo>
                <a:lnTo>
                  <a:pt x="2564600" y="566874"/>
                </a:lnTo>
                <a:lnTo>
                  <a:pt x="2564600" y="0"/>
                </a:lnTo>
                <a:close/>
              </a:path>
            </a:pathLst>
          </a:custGeom>
          <a:blipFill>
            <a:blip r:embed="rId3">
              <a:extLst>
                <a:ext uri="{96DAC541-7B7A-43D3-8B79-37D633B846F1}">
                  <asvg:svgBlip xmlns:asvg="http://schemas.microsoft.com/office/drawing/2016/SVG/main" xmlns="" r:embed="rId4"/>
                </a:ext>
              </a:extLst>
            </a:blip>
            <a:stretch>
              <a:fillRect l="-12250" b="-103768"/>
            </a:stretch>
          </a:blipFill>
        </p:spPr>
      </p:sp>
      <p:sp>
        <p:nvSpPr>
          <p:cNvPr id="4" name="Freeform 4"/>
          <p:cNvSpPr/>
          <p:nvPr/>
        </p:nvSpPr>
        <p:spPr>
          <a:xfrm rot="343741" flipV="1">
            <a:off x="-836902" y="-714386"/>
            <a:ext cx="2991489" cy="2610074"/>
          </a:xfrm>
          <a:custGeom>
            <a:avLst/>
            <a:gdLst/>
            <a:ahLst/>
            <a:cxnLst/>
            <a:rect l="l" t="t" r="r" b="b"/>
            <a:pathLst>
              <a:path w="2991489" h="2610074">
                <a:moveTo>
                  <a:pt x="0" y="2610074"/>
                </a:moveTo>
                <a:lnTo>
                  <a:pt x="2991488" y="2610074"/>
                </a:lnTo>
                <a:lnTo>
                  <a:pt x="2991488" y="0"/>
                </a:lnTo>
                <a:lnTo>
                  <a:pt x="0" y="0"/>
                </a:lnTo>
                <a:lnTo>
                  <a:pt x="0" y="2610074"/>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232690" y="4090223"/>
            <a:ext cx="8995246" cy="2720855"/>
          </a:xfrm>
          <a:prstGeom prst="rect">
            <a:avLst/>
          </a:prstGeom>
        </p:spPr>
        <p:txBody>
          <a:bodyPr lIns="0" tIns="0" rIns="0" bIns="0" rtlCol="0" anchor="t">
            <a:spAutoFit/>
          </a:bodyPr>
          <a:lstStyle/>
          <a:p>
            <a:pPr algn="l">
              <a:lnSpc>
                <a:spcPts val="10732"/>
              </a:lnSpc>
            </a:pPr>
            <a:r>
              <a:rPr lang="en-US" sz="8797" b="1" spc="-26">
                <a:solidFill>
                  <a:srgbClr val="000000"/>
                </a:solidFill>
                <a:latin typeface="Proxima Nova Heavy"/>
                <a:ea typeface="Proxima Nova Heavy"/>
                <a:cs typeface="Proxima Nova Heavy"/>
                <a:sym typeface="Proxima Nova Heavy"/>
              </a:rPr>
              <a:t>RENDICION DE  </a:t>
            </a:r>
            <a:r>
              <a:rPr lang="en-US" sz="8797" b="1" spc="-26">
                <a:solidFill>
                  <a:srgbClr val="317218"/>
                </a:solidFill>
                <a:latin typeface="Proxima Nova Heavy"/>
                <a:ea typeface="Proxima Nova Heavy"/>
                <a:cs typeface="Proxima Nova Heavy"/>
                <a:sym typeface="Proxima Nova Heavy"/>
              </a:rPr>
              <a:t>CUENTAS </a:t>
            </a:r>
          </a:p>
        </p:txBody>
      </p:sp>
      <p:grpSp>
        <p:nvGrpSpPr>
          <p:cNvPr id="6" name="Group 6"/>
          <p:cNvGrpSpPr/>
          <p:nvPr/>
        </p:nvGrpSpPr>
        <p:grpSpPr>
          <a:xfrm>
            <a:off x="-514350" y="9372675"/>
            <a:ext cx="19484572" cy="1216626"/>
            <a:chOff x="0" y="0"/>
            <a:chExt cx="5131739" cy="320428"/>
          </a:xfrm>
        </p:grpSpPr>
        <p:sp>
          <p:nvSpPr>
            <p:cNvPr id="7" name="Freeform 7"/>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8" name="TextBox 8"/>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5154109" y="4514280"/>
            <a:ext cx="4741635" cy="3517245"/>
          </a:xfrm>
          <a:prstGeom prst="rect">
            <a:avLst/>
          </a:prstGeom>
        </p:spPr>
        <p:txBody>
          <a:bodyPr lIns="0" tIns="0" rIns="0" bIns="0" rtlCol="0" anchor="t">
            <a:spAutoFit/>
          </a:bodyPr>
          <a:lstStyle/>
          <a:p>
            <a:pPr algn="ctr">
              <a:lnSpc>
                <a:spcPts val="29259"/>
              </a:lnSpc>
              <a:spcBef>
                <a:spcPct val="0"/>
              </a:spcBef>
            </a:pPr>
            <a:r>
              <a:rPr lang="en-US" sz="20899" b="1" dirty="0" smtClean="0">
                <a:solidFill>
                  <a:srgbClr val="000000"/>
                </a:solidFill>
                <a:latin typeface="Rahong Semi-Bold"/>
                <a:ea typeface="Rahong Semi-Bold"/>
                <a:cs typeface="Rahong Semi-Bold"/>
                <a:sym typeface="Rahong Semi-Bold"/>
              </a:rPr>
              <a:t>2025</a:t>
            </a:r>
            <a:endParaRPr lang="en-US" sz="20899" b="1" dirty="0">
              <a:solidFill>
                <a:srgbClr val="000000"/>
              </a:solidFill>
              <a:latin typeface="Rahong Semi-Bold"/>
              <a:ea typeface="Rahong Semi-Bold"/>
              <a:cs typeface="Rahong Semi-Bold"/>
              <a:sym typeface="Rahong Semi-Bold"/>
            </a:endParaRPr>
          </a:p>
        </p:txBody>
      </p:sp>
      <p:grpSp>
        <p:nvGrpSpPr>
          <p:cNvPr id="10" name="Group 10"/>
          <p:cNvGrpSpPr/>
          <p:nvPr/>
        </p:nvGrpSpPr>
        <p:grpSpPr>
          <a:xfrm rot="-10800000">
            <a:off x="11187694" y="0"/>
            <a:ext cx="7372162" cy="11480409"/>
            <a:chOff x="0" y="0"/>
            <a:chExt cx="4048602" cy="6304746"/>
          </a:xfrm>
        </p:grpSpPr>
        <p:sp>
          <p:nvSpPr>
            <p:cNvPr id="11" name="Freeform 11"/>
            <p:cNvSpPr/>
            <p:nvPr/>
          </p:nvSpPr>
          <p:spPr>
            <a:xfrm rot="-10800000">
              <a:off x="0" y="0"/>
              <a:ext cx="4048602" cy="6304746"/>
            </a:xfrm>
            <a:custGeom>
              <a:avLst/>
              <a:gdLst/>
              <a:ahLst/>
              <a:cxnLst/>
              <a:rect l="l" t="t" r="r" b="b"/>
              <a:pathLst>
                <a:path w="4048602" h="6304746">
                  <a:moveTo>
                    <a:pt x="0" y="3152373"/>
                  </a:moveTo>
                  <a:cubicBezTo>
                    <a:pt x="0" y="1411368"/>
                    <a:pt x="1812624" y="0"/>
                    <a:pt x="4048602" y="0"/>
                  </a:cubicBezTo>
                  <a:lnTo>
                    <a:pt x="4048602" y="6304746"/>
                  </a:lnTo>
                  <a:cubicBezTo>
                    <a:pt x="1812624" y="6304746"/>
                    <a:pt x="0" y="4893378"/>
                    <a:pt x="0" y="3152373"/>
                  </a:cubicBezTo>
                  <a:close/>
                </a:path>
              </a:pathLst>
            </a:custGeom>
            <a:blipFill>
              <a:blip r:embed="rId7"/>
              <a:stretch>
                <a:fillRect l="-113113" r="-63733"/>
              </a:stretch>
            </a:blipFill>
          </p:spPr>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057389"/>
            <a:ext cx="19484572" cy="1531912"/>
            <a:chOff x="0" y="0"/>
            <a:chExt cx="5131739" cy="403466"/>
          </a:xfrm>
        </p:grpSpPr>
        <p:sp>
          <p:nvSpPr>
            <p:cNvPr id="3" name="Freeform 3"/>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4" name="TextBox 4"/>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918885" y="291846"/>
            <a:ext cx="14618102" cy="371897"/>
          </a:xfrm>
          <a:prstGeom prst="rect">
            <a:avLst/>
          </a:prstGeom>
        </p:spPr>
        <p:txBody>
          <a:bodyPr lIns="0" tIns="0" rIns="0" bIns="0" rtlCol="0" anchor="t">
            <a:spAutoFit/>
          </a:bodyPr>
          <a:lstStyle/>
          <a:p>
            <a:pPr algn="just">
              <a:lnSpc>
                <a:spcPts val="2928"/>
              </a:lnSpc>
            </a:pPr>
            <a:r>
              <a:rPr lang="en-US" sz="2800" b="1" spc="-7" dirty="0">
                <a:solidFill>
                  <a:srgbClr val="123524"/>
                </a:solidFill>
                <a:latin typeface="Proxima Nova Heavy"/>
                <a:ea typeface="Proxima Nova Heavy"/>
                <a:cs typeface="Proxima Nova Heavy"/>
                <a:sym typeface="Proxima Nova Heavy"/>
              </a:rPr>
              <a:t>TEMA 3: </a:t>
            </a:r>
            <a:r>
              <a:rPr lang="es-MX" sz="2800" b="1" spc="-7" dirty="0">
                <a:solidFill>
                  <a:srgbClr val="123524"/>
                </a:solidFill>
                <a:latin typeface="Proxima Nova Heavy"/>
                <a:ea typeface="Proxima Nova Heavy"/>
                <a:cs typeface="Proxima Nova Heavy"/>
                <a:sym typeface="Proxima Nova Heavy"/>
              </a:rPr>
              <a:t>	</a:t>
            </a:r>
            <a:r>
              <a:rPr lang="es-MX" sz="3200" b="1" spc="-7" dirty="0">
                <a:solidFill>
                  <a:srgbClr val="123524"/>
                </a:solidFill>
                <a:latin typeface="Proxima Nova Heavy"/>
                <a:ea typeface="Proxima Nova Heavy"/>
                <a:cs typeface="Proxima Nova Heavy"/>
                <a:sym typeface="Proxima Nova Heavy"/>
              </a:rPr>
              <a:t>Elaboración</a:t>
            </a:r>
            <a:r>
              <a:rPr lang="es-MX" sz="2800" b="1" spc="-7" dirty="0">
                <a:solidFill>
                  <a:srgbClr val="123524"/>
                </a:solidFill>
                <a:latin typeface="Proxima Nova Heavy"/>
                <a:ea typeface="Proxima Nova Heavy"/>
                <a:cs typeface="Proxima Nova Heavy"/>
                <a:sym typeface="Proxima Nova Heavy"/>
              </a:rPr>
              <a:t> del Plan estratégico institucional 2026-2029</a:t>
            </a:r>
            <a:endParaRPr lang="en-US" sz="2800" b="1" spc="-7" dirty="0">
              <a:solidFill>
                <a:srgbClr val="123524"/>
              </a:solidFill>
              <a:latin typeface="Proxima Nova Heavy"/>
              <a:ea typeface="Proxima Nova Heavy"/>
              <a:cs typeface="Proxima Nova Heavy"/>
              <a:sym typeface="Proxima Nova Heavy"/>
            </a:endParaRPr>
          </a:p>
        </p:txBody>
      </p:sp>
      <p:sp>
        <p:nvSpPr>
          <p:cNvPr id="10" name="TextBox 10"/>
          <p:cNvSpPr txBox="1"/>
          <p:nvPr/>
        </p:nvSpPr>
        <p:spPr>
          <a:xfrm>
            <a:off x="1028700" y="1360826"/>
            <a:ext cx="8115300" cy="5807359"/>
          </a:xfrm>
          <a:prstGeom prst="rect">
            <a:avLst/>
          </a:prstGeom>
        </p:spPr>
        <p:txBody>
          <a:bodyPr lIns="0" tIns="0" rIns="0" bIns="0" rtlCol="0" anchor="t">
            <a:spAutoFit/>
          </a:bodyPr>
          <a:lstStyle/>
          <a:p>
            <a:pPr algn="just">
              <a:lnSpc>
                <a:spcPts val="3780"/>
              </a:lnSpc>
            </a:pPr>
            <a:r>
              <a:rPr lang="es-MX" sz="2700" dirty="0">
                <a:solidFill>
                  <a:srgbClr val="000000"/>
                </a:solidFill>
                <a:latin typeface="Inter"/>
                <a:ea typeface="Inter"/>
                <a:cs typeface="Inter"/>
                <a:sym typeface="Inter"/>
              </a:rPr>
              <a:t>En el marco del fortalecimiento de la planificación institucional, se desarrolló la elaboración del Plan Estratégico Institucional (PEI) 2026–2029 del Consorcio para la Gestión Ambiental del Área Ecológica de Desarrollo Sostenible Provincial de Pastaza, como instrumento rector para la gestión administrativa, técnica y estratégica del período correspondiente, el mencionado instrumento, está alineado al Plan de Desarrollo y Ordenamiento Territorial de Pastaza, Plan de Implementación Medidas y Acciones REDD+ de la Provincia de Pastaza.</a:t>
            </a:r>
            <a:endParaRPr lang="en-US" sz="2700" dirty="0">
              <a:solidFill>
                <a:srgbClr val="000000"/>
              </a:solidFill>
              <a:latin typeface="Inter"/>
              <a:ea typeface="Inter"/>
              <a:cs typeface="Inter"/>
              <a:sym typeface="Inter"/>
            </a:endParaRPr>
          </a:p>
        </p:txBody>
      </p:sp>
      <p:pic>
        <p:nvPicPr>
          <p:cNvPr id="11" name="Imagen 10"/>
          <p:cNvPicPr/>
          <p:nvPr/>
        </p:nvPicPr>
        <p:blipFill>
          <a:blip r:embed="rId2" cstate="print">
            <a:extLst>
              <a:ext uri="{28A0092B-C50C-407E-A947-70E740481C1C}">
                <a14:useLocalDpi xmlns:a14="http://schemas.microsoft.com/office/drawing/2010/main" val="0"/>
              </a:ext>
            </a:extLst>
          </a:blip>
          <a:stretch>
            <a:fillRect/>
          </a:stretch>
        </p:blipFill>
        <p:spPr>
          <a:xfrm>
            <a:off x="10591800" y="1348126"/>
            <a:ext cx="6324600" cy="691957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057389"/>
            <a:ext cx="19484572" cy="1531912"/>
            <a:chOff x="0" y="0"/>
            <a:chExt cx="5131739" cy="403466"/>
          </a:xfrm>
        </p:grpSpPr>
        <p:sp>
          <p:nvSpPr>
            <p:cNvPr id="3" name="Freeform 3"/>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4" name="TextBox 4"/>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09928" y="1796415"/>
            <a:ext cx="11062170" cy="2923877"/>
          </a:xfrm>
          <a:prstGeom prst="rect">
            <a:avLst/>
          </a:prstGeom>
        </p:spPr>
        <p:txBody>
          <a:bodyPr lIns="0" tIns="0" rIns="0" bIns="0" rtlCol="0" anchor="t">
            <a:spAutoFit/>
          </a:bodyPr>
          <a:lstStyle/>
          <a:p>
            <a:pPr algn="just">
              <a:lnSpc>
                <a:spcPts val="3793"/>
              </a:lnSpc>
            </a:pPr>
            <a:r>
              <a:rPr lang="es-MX" sz="2709" dirty="0">
                <a:solidFill>
                  <a:srgbClr val="000000"/>
                </a:solidFill>
                <a:latin typeface="Inter"/>
                <a:ea typeface="Inter"/>
                <a:cs typeface="Inter"/>
                <a:sym typeface="Inter"/>
              </a:rPr>
              <a:t>El convenio marco tiene como finalidad fortalecer la gestión institucional mediante la implementación de proyectos, programas y actividades orientadas a la conservación de los recursos naturales, el desarrollo sostenible y el fortalecimiento de la gobernanza territorial.</a:t>
            </a:r>
            <a:endParaRPr lang="en-US" sz="2709" dirty="0">
              <a:solidFill>
                <a:srgbClr val="000000"/>
              </a:solidFill>
              <a:latin typeface="Inter"/>
              <a:ea typeface="Inter"/>
              <a:cs typeface="Inter"/>
              <a:sym typeface="Inter"/>
            </a:endParaRPr>
          </a:p>
          <a:p>
            <a:pPr algn="just">
              <a:lnSpc>
                <a:spcPts val="3793"/>
              </a:lnSpc>
            </a:pPr>
            <a:endParaRPr lang="en-US" sz="2709" dirty="0">
              <a:solidFill>
                <a:srgbClr val="000000"/>
              </a:solidFill>
              <a:latin typeface="Inter"/>
              <a:ea typeface="Inter"/>
              <a:cs typeface="Inter"/>
              <a:sym typeface="Inter"/>
            </a:endParaRPr>
          </a:p>
        </p:txBody>
      </p:sp>
      <p:sp>
        <p:nvSpPr>
          <p:cNvPr id="7" name="TextBox 7"/>
          <p:cNvSpPr txBox="1"/>
          <p:nvPr/>
        </p:nvSpPr>
        <p:spPr>
          <a:xfrm>
            <a:off x="1918885" y="291846"/>
            <a:ext cx="14618102" cy="1115690"/>
          </a:xfrm>
          <a:prstGeom prst="rect">
            <a:avLst/>
          </a:prstGeom>
        </p:spPr>
        <p:txBody>
          <a:bodyPr lIns="0" tIns="0" rIns="0" bIns="0" rtlCol="0" anchor="t">
            <a:spAutoFit/>
          </a:bodyPr>
          <a:lstStyle/>
          <a:p>
            <a:pPr algn="just">
              <a:lnSpc>
                <a:spcPts val="2928"/>
              </a:lnSpc>
            </a:pPr>
            <a:r>
              <a:rPr lang="en-US" sz="2800" b="1" spc="-7" dirty="0">
                <a:solidFill>
                  <a:srgbClr val="123524"/>
                </a:solidFill>
                <a:latin typeface="Proxima Nova Heavy"/>
                <a:ea typeface="Proxima Nova Heavy"/>
                <a:cs typeface="Proxima Nova Heavy"/>
                <a:sym typeface="Proxima Nova Heavy"/>
              </a:rPr>
              <a:t>TEMA 4: </a:t>
            </a:r>
            <a:r>
              <a:rPr lang="es-MX" sz="2800" b="1" spc="-7" dirty="0" smtClean="0">
                <a:solidFill>
                  <a:srgbClr val="123524"/>
                </a:solidFill>
                <a:latin typeface="Proxima Nova Heavy"/>
                <a:ea typeface="Proxima Nova Heavy"/>
                <a:cs typeface="Proxima Nova Heavy"/>
                <a:sym typeface="Proxima Nova Heavy"/>
              </a:rPr>
              <a:t>Borrador </a:t>
            </a:r>
            <a:r>
              <a:rPr lang="es-MX" sz="2800" b="1" spc="-7" dirty="0">
                <a:solidFill>
                  <a:srgbClr val="123524"/>
                </a:solidFill>
                <a:latin typeface="Proxima Nova Heavy"/>
                <a:ea typeface="Proxima Nova Heavy"/>
                <a:cs typeface="Proxima Nova Heavy"/>
                <a:sym typeface="Proxima Nova Heavy"/>
              </a:rPr>
              <a:t>de Convenios marco de Cooperación Interinstitucional entre el Consorcio para la Gestión Ambiental del AEDSPP y la fundación </a:t>
            </a:r>
            <a:r>
              <a:rPr lang="es-MX" sz="2800" b="1" spc="-7" dirty="0" err="1">
                <a:solidFill>
                  <a:srgbClr val="123524"/>
                </a:solidFill>
                <a:latin typeface="Proxima Nova Heavy"/>
                <a:ea typeface="Proxima Nova Heavy"/>
                <a:cs typeface="Proxima Nova Heavy"/>
                <a:sym typeface="Proxima Nova Heavy"/>
              </a:rPr>
              <a:t>Pachamama</a:t>
            </a:r>
            <a:r>
              <a:rPr lang="es-MX" sz="2800" b="1" spc="-7" dirty="0">
                <a:solidFill>
                  <a:srgbClr val="123524"/>
                </a:solidFill>
                <a:latin typeface="Proxima Nova Heavy"/>
                <a:ea typeface="Proxima Nova Heavy"/>
                <a:cs typeface="Proxima Nova Heavy"/>
                <a:sym typeface="Proxima Nova Heavy"/>
              </a:rPr>
              <a:t>, </a:t>
            </a:r>
            <a:r>
              <a:rPr lang="es-MX" sz="2800" b="1" spc="-7" dirty="0" err="1">
                <a:solidFill>
                  <a:srgbClr val="123524"/>
                </a:solidFill>
                <a:latin typeface="Proxima Nova Heavy"/>
                <a:ea typeface="Proxima Nova Heavy"/>
                <a:cs typeface="Proxima Nova Heavy"/>
                <a:sym typeface="Proxima Nova Heavy"/>
              </a:rPr>
              <a:t>Ecociencia</a:t>
            </a:r>
            <a:r>
              <a:rPr lang="es-MX" sz="2800" b="1" spc="-7" dirty="0">
                <a:solidFill>
                  <a:srgbClr val="123524"/>
                </a:solidFill>
                <a:latin typeface="Proxima Nova Heavy"/>
                <a:ea typeface="Proxima Nova Heavy"/>
                <a:cs typeface="Proxima Nova Heavy"/>
                <a:sym typeface="Proxima Nova Heavy"/>
              </a:rPr>
              <a:t> y NCI</a:t>
            </a:r>
            <a:endParaRPr lang="en-US" sz="2800" b="1" spc="-7" dirty="0">
              <a:solidFill>
                <a:srgbClr val="123524"/>
              </a:solidFill>
              <a:latin typeface="Proxima Nova Heavy"/>
              <a:ea typeface="Proxima Nova Heavy"/>
              <a:cs typeface="Proxima Nova Heavy"/>
              <a:sym typeface="Proxima Nova Heavy"/>
            </a:endParaRPr>
          </a:p>
        </p:txBody>
      </p:sp>
      <p:sp>
        <p:nvSpPr>
          <p:cNvPr id="8" name="Rectángulo 7"/>
          <p:cNvSpPr/>
          <p:nvPr/>
        </p:nvSpPr>
        <p:spPr>
          <a:xfrm>
            <a:off x="7392987" y="5109171"/>
            <a:ext cx="9144000" cy="3026021"/>
          </a:xfrm>
          <a:prstGeom prst="rect">
            <a:avLst/>
          </a:prstGeom>
        </p:spPr>
        <p:txBody>
          <a:bodyPr>
            <a:spAutoFit/>
          </a:bodyPr>
          <a:lstStyle/>
          <a:p>
            <a:pPr algn="just">
              <a:lnSpc>
                <a:spcPct val="115000"/>
              </a:lnSpc>
              <a:spcBef>
                <a:spcPts val="1200"/>
              </a:spcBef>
              <a:spcAft>
                <a:spcPts val="0"/>
              </a:spcAft>
            </a:pPr>
            <a:r>
              <a:rPr lang="es-ES" sz="2800" dirty="0">
                <a:latin typeface="Inter" panose="020B0604020202020204" charset="0"/>
                <a:ea typeface="Inter" panose="020B0604020202020204" charset="0"/>
                <a:cs typeface="Arial MT"/>
              </a:rPr>
              <a:t>Este instrumento establece lineamientos generales de cooperación que permiten gestionar asistencia técnica, intercambio de información, capacitación, y ejecución de iniciativas conjuntas, sin implicar necesariamente compromisos financieros directos, salvo en acuerdos específicos derivados.</a:t>
            </a:r>
            <a:endParaRPr lang="es-EC" sz="2800" dirty="0">
              <a:effectLst/>
              <a:latin typeface="Inter" panose="020B0604020202020204" charset="0"/>
              <a:ea typeface="Inter" panose="020B0604020202020204" charset="0"/>
              <a:cs typeface="Arial M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057389"/>
            <a:ext cx="19484572" cy="1531912"/>
            <a:chOff x="0" y="0"/>
            <a:chExt cx="5131739" cy="403466"/>
          </a:xfrm>
        </p:grpSpPr>
        <p:sp>
          <p:nvSpPr>
            <p:cNvPr id="3" name="Freeform 3"/>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4" name="TextBox 4"/>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313922"/>
            <a:ext cx="16230600" cy="743793"/>
          </a:xfrm>
          <a:prstGeom prst="rect">
            <a:avLst/>
          </a:prstGeom>
        </p:spPr>
        <p:txBody>
          <a:bodyPr lIns="0" tIns="0" rIns="0" bIns="0" rtlCol="0" anchor="t">
            <a:spAutoFit/>
          </a:bodyPr>
          <a:lstStyle/>
          <a:p>
            <a:pPr algn="just">
              <a:lnSpc>
                <a:spcPts val="2928"/>
              </a:lnSpc>
            </a:pPr>
            <a:r>
              <a:rPr lang="en-US" sz="2800" b="1" spc="-7" dirty="0">
                <a:solidFill>
                  <a:srgbClr val="123524"/>
                </a:solidFill>
                <a:latin typeface="Proxima Nova Heavy"/>
                <a:ea typeface="Proxima Nova Heavy"/>
                <a:cs typeface="Proxima Nova Heavy"/>
                <a:sym typeface="Proxima Nova Heavy"/>
              </a:rPr>
              <a:t>TEMA 5: </a:t>
            </a:r>
            <a:r>
              <a:rPr lang="es-MX" sz="2800" b="1" spc="-7" dirty="0" smtClean="0">
                <a:solidFill>
                  <a:srgbClr val="123524"/>
                </a:solidFill>
                <a:latin typeface="Proxima Nova Heavy"/>
                <a:ea typeface="Proxima Nova Heavy"/>
                <a:cs typeface="Proxima Nova Heavy"/>
                <a:sym typeface="Proxima Nova Heavy"/>
              </a:rPr>
              <a:t>Borrador </a:t>
            </a:r>
            <a:r>
              <a:rPr lang="es-MX" sz="2800" b="1" spc="-7" dirty="0">
                <a:solidFill>
                  <a:srgbClr val="123524"/>
                </a:solidFill>
                <a:latin typeface="Proxima Nova Heavy"/>
                <a:ea typeface="Proxima Nova Heavy"/>
                <a:cs typeface="Proxima Nova Heavy"/>
                <a:sym typeface="Proxima Nova Heavy"/>
              </a:rPr>
              <a:t>2025-Proceso de diseño del Plan de Acción de Co-Manejo de los Territorios integrantes del Área Ecológica de Desarrollo Sostenible Provincial de Pastaza </a:t>
            </a:r>
            <a:r>
              <a:rPr lang="es-MX" sz="2800" b="1" spc="-7" dirty="0" err="1">
                <a:solidFill>
                  <a:srgbClr val="123524"/>
                </a:solidFill>
                <a:latin typeface="Proxima Nova Heavy"/>
                <a:ea typeface="Proxima Nova Heavy"/>
                <a:cs typeface="Proxima Nova Heavy"/>
                <a:sym typeface="Proxima Nova Heavy"/>
              </a:rPr>
              <a:t>AEDSPPz</a:t>
            </a:r>
            <a:endParaRPr lang="en-US" sz="2800" b="1" spc="-7" dirty="0">
              <a:solidFill>
                <a:srgbClr val="123524"/>
              </a:solidFill>
              <a:latin typeface="Proxima Nova Heavy"/>
              <a:ea typeface="Proxima Nova Heavy"/>
              <a:cs typeface="Proxima Nova Heavy"/>
              <a:sym typeface="Proxima Nova Heavy"/>
            </a:endParaRPr>
          </a:p>
        </p:txBody>
      </p:sp>
      <p:sp>
        <p:nvSpPr>
          <p:cNvPr id="6" name="TextBox 6"/>
          <p:cNvSpPr txBox="1"/>
          <p:nvPr/>
        </p:nvSpPr>
        <p:spPr>
          <a:xfrm>
            <a:off x="1028700" y="1448818"/>
            <a:ext cx="16230600" cy="9221563"/>
          </a:xfrm>
          <a:prstGeom prst="rect">
            <a:avLst/>
          </a:prstGeom>
        </p:spPr>
        <p:txBody>
          <a:bodyPr lIns="0" tIns="0" rIns="0" bIns="0" rtlCol="0" anchor="t">
            <a:spAutoFit/>
          </a:bodyPr>
          <a:lstStyle/>
          <a:p>
            <a:pPr algn="just">
              <a:lnSpc>
                <a:spcPts val="3779"/>
              </a:lnSpc>
              <a:spcBef>
                <a:spcPct val="0"/>
              </a:spcBef>
            </a:pPr>
            <a:r>
              <a:rPr lang="es-MX" sz="2800" dirty="0">
                <a:solidFill>
                  <a:srgbClr val="000000"/>
                </a:solidFill>
                <a:latin typeface="Inter"/>
                <a:ea typeface="Inter"/>
                <a:cs typeface="Inter"/>
                <a:sym typeface="Inter"/>
              </a:rPr>
              <a:t>1.	Fortalecimiento de la Gobernanza: Los MGGT complementan los estatutos y planes de vida, estableciendo líneas de acción estratégica enfocadas en la conservación, la </a:t>
            </a:r>
            <a:r>
              <a:rPr lang="es-MX" sz="2800" dirty="0" err="1">
                <a:solidFill>
                  <a:srgbClr val="000000"/>
                </a:solidFill>
                <a:latin typeface="Inter"/>
                <a:ea typeface="Inter"/>
                <a:cs typeface="Inter"/>
                <a:sym typeface="Inter"/>
              </a:rPr>
              <a:t>bioeconomía</a:t>
            </a:r>
            <a:r>
              <a:rPr lang="es-MX" sz="2800" dirty="0">
                <a:solidFill>
                  <a:srgbClr val="000000"/>
                </a:solidFill>
                <a:latin typeface="Inter"/>
                <a:ea typeface="Inter"/>
                <a:cs typeface="Inter"/>
                <a:sym typeface="Inter"/>
              </a:rPr>
              <a:t> y los medios de vida sostenibles, así como también la defensa del territorio frente a múltiples amenazas.</a:t>
            </a:r>
          </a:p>
          <a:p>
            <a:pPr algn="just">
              <a:lnSpc>
                <a:spcPts val="3779"/>
              </a:lnSpc>
              <a:spcBef>
                <a:spcPct val="0"/>
              </a:spcBef>
            </a:pPr>
            <a:r>
              <a:rPr lang="es-MX" sz="2800" dirty="0">
                <a:solidFill>
                  <a:srgbClr val="000000"/>
                </a:solidFill>
                <a:latin typeface="Inter"/>
                <a:ea typeface="Inter"/>
                <a:cs typeface="Inter"/>
                <a:sym typeface="Inter"/>
              </a:rPr>
              <a:t>2.	Respeto a la Identidad cultural: Las acciones se ejecutaron manteniendo como ejes transversales la cosmovisión, la </a:t>
            </a:r>
            <a:r>
              <a:rPr lang="es-MX" sz="2800" dirty="0" err="1">
                <a:solidFill>
                  <a:srgbClr val="000000"/>
                </a:solidFill>
                <a:latin typeface="Inter"/>
                <a:ea typeface="Inter"/>
                <a:cs typeface="Inter"/>
                <a:sym typeface="Inter"/>
              </a:rPr>
              <a:t>pluriversidad</a:t>
            </a:r>
            <a:r>
              <a:rPr lang="es-MX" sz="2800" dirty="0">
                <a:solidFill>
                  <a:srgbClr val="000000"/>
                </a:solidFill>
                <a:latin typeface="Inter"/>
                <a:ea typeface="Inter"/>
                <a:cs typeface="Inter"/>
                <a:sym typeface="Inter"/>
              </a:rPr>
              <a:t>, la autonomía territorial y la protección de las cuencas sagradas.</a:t>
            </a:r>
          </a:p>
          <a:p>
            <a:pPr algn="just">
              <a:lnSpc>
                <a:spcPts val="3779"/>
              </a:lnSpc>
              <a:spcBef>
                <a:spcPct val="0"/>
              </a:spcBef>
            </a:pPr>
            <a:r>
              <a:rPr lang="es-MX" sz="2800" dirty="0">
                <a:solidFill>
                  <a:srgbClr val="000000"/>
                </a:solidFill>
                <a:latin typeface="Inter"/>
                <a:ea typeface="Inter"/>
                <a:cs typeface="Inter"/>
                <a:sym typeface="Inter"/>
              </a:rPr>
              <a:t>3.	Articulación Estatal e Institucional: además de compatibilizar con las normativas sectoriales en temas ambientales y de derechos vigentes, sirvieron como base para la construcción de un plan de </a:t>
            </a:r>
            <a:r>
              <a:rPr lang="es-MX" sz="2800" dirty="0" err="1">
                <a:solidFill>
                  <a:srgbClr val="000000"/>
                </a:solidFill>
                <a:latin typeface="Inter"/>
                <a:ea typeface="Inter"/>
                <a:cs typeface="Inter"/>
                <a:sym typeface="Inter"/>
              </a:rPr>
              <a:t>co</a:t>
            </a:r>
            <a:r>
              <a:rPr lang="es-MX" sz="2800" dirty="0">
                <a:solidFill>
                  <a:srgbClr val="000000"/>
                </a:solidFill>
                <a:latin typeface="Inter"/>
                <a:ea typeface="Inter"/>
                <a:cs typeface="Inter"/>
                <a:sym typeface="Inter"/>
              </a:rPr>
              <a:t>-manejo de los territorios de vida de las nacionalidades de Pastaza (AEDSPPZ), creando interfaces efectivas con el Estado (</a:t>
            </a:r>
            <a:r>
              <a:rPr lang="es-MX" sz="2800" dirty="0" err="1">
                <a:solidFill>
                  <a:srgbClr val="000000"/>
                </a:solidFill>
                <a:latin typeface="Inter"/>
                <a:ea typeface="Inter"/>
                <a:cs typeface="Inter"/>
                <a:sym typeface="Inter"/>
              </a:rPr>
              <a:t>GADs</a:t>
            </a:r>
            <a:r>
              <a:rPr lang="es-MX" sz="2800" dirty="0">
                <a:solidFill>
                  <a:srgbClr val="000000"/>
                </a:solidFill>
                <a:latin typeface="Inter"/>
                <a:ea typeface="Inter"/>
                <a:cs typeface="Inter"/>
                <a:sym typeface="Inter"/>
              </a:rPr>
              <a:t>, MAE, MAGAP) y actores relevantes de la sociedad.</a:t>
            </a:r>
          </a:p>
          <a:p>
            <a:pPr algn="just">
              <a:lnSpc>
                <a:spcPts val="3779"/>
              </a:lnSpc>
              <a:spcBef>
                <a:spcPct val="0"/>
              </a:spcBef>
            </a:pPr>
            <a:r>
              <a:rPr lang="es-MX" sz="2800" dirty="0">
                <a:solidFill>
                  <a:srgbClr val="000000"/>
                </a:solidFill>
                <a:latin typeface="Inter"/>
                <a:ea typeface="Inter"/>
                <a:cs typeface="Inter"/>
                <a:sym typeface="Inter"/>
              </a:rPr>
              <a:t>4.	Enfoque de Derechos y Clima: Se vincularon los compromisos nacionales e internacionales en materia de derechos colectivos y derechos de la naturaleza con herramientas concretas de gobernanza indígena que dialogan o tienen su símil en la acción climática y protección de la biodiversidad.</a:t>
            </a:r>
          </a:p>
          <a:p>
            <a:pPr algn="just">
              <a:lnSpc>
                <a:spcPts val="3779"/>
              </a:lnSpc>
              <a:spcBef>
                <a:spcPct val="0"/>
              </a:spcBef>
            </a:pPr>
            <a:endParaRPr lang="en-US" sz="2800" dirty="0">
              <a:solidFill>
                <a:srgbClr val="000000"/>
              </a:solidFill>
              <a:latin typeface="Inter"/>
              <a:ea typeface="Inter"/>
              <a:cs typeface="Inter"/>
              <a:sym typeface="Inter"/>
            </a:endParaRPr>
          </a:p>
          <a:p>
            <a:pPr algn="just">
              <a:lnSpc>
                <a:spcPts val="3779"/>
              </a:lnSpc>
              <a:spcBef>
                <a:spcPct val="0"/>
              </a:spcBef>
            </a:pPr>
            <a:endParaRPr lang="en-US" sz="2800" dirty="0">
              <a:solidFill>
                <a:srgbClr val="000000"/>
              </a:solidFill>
              <a:latin typeface="Inter"/>
              <a:ea typeface="Inter"/>
              <a:cs typeface="Inter"/>
              <a:sym typeface="Inter"/>
            </a:endParaRPr>
          </a:p>
          <a:p>
            <a:pPr algn="just">
              <a:lnSpc>
                <a:spcPts val="3779"/>
              </a:lnSpc>
              <a:spcBef>
                <a:spcPct val="0"/>
              </a:spcBef>
            </a:pPr>
            <a:endParaRPr lang="en-US" sz="2800" dirty="0">
              <a:solidFill>
                <a:srgbClr val="000000"/>
              </a:solidFill>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057389"/>
            <a:ext cx="19484572" cy="1531912"/>
            <a:chOff x="0" y="0"/>
            <a:chExt cx="5131739" cy="403466"/>
          </a:xfrm>
        </p:grpSpPr>
        <p:sp>
          <p:nvSpPr>
            <p:cNvPr id="3" name="Freeform 3"/>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4" name="TextBox 4"/>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512599"/>
            <a:ext cx="16230600" cy="1487587"/>
          </a:xfrm>
          <a:prstGeom prst="rect">
            <a:avLst/>
          </a:prstGeom>
        </p:spPr>
        <p:txBody>
          <a:bodyPr lIns="0" tIns="0" rIns="0" bIns="0" rtlCol="0" anchor="t">
            <a:spAutoFit/>
          </a:bodyPr>
          <a:lstStyle/>
          <a:p>
            <a:pPr algn="just">
              <a:lnSpc>
                <a:spcPts val="2928"/>
              </a:lnSpc>
            </a:pPr>
            <a:r>
              <a:rPr lang="en-US" sz="2800" b="1" spc="-7" dirty="0">
                <a:solidFill>
                  <a:srgbClr val="123524"/>
                </a:solidFill>
                <a:latin typeface="Proxima Nova Heavy"/>
                <a:ea typeface="Proxima Nova Heavy"/>
                <a:cs typeface="Proxima Nova Heavy"/>
                <a:sym typeface="Proxima Nova Heavy"/>
              </a:rPr>
              <a:t>TEMA </a:t>
            </a:r>
            <a:r>
              <a:rPr lang="en-US" sz="2800" b="1" spc="-7" dirty="0" smtClean="0">
                <a:solidFill>
                  <a:srgbClr val="123524"/>
                </a:solidFill>
                <a:latin typeface="Proxima Nova Heavy"/>
                <a:ea typeface="Proxima Nova Heavy"/>
                <a:cs typeface="Proxima Nova Heavy"/>
                <a:sym typeface="Proxima Nova Heavy"/>
              </a:rPr>
              <a:t>6: </a:t>
            </a:r>
            <a:r>
              <a:rPr lang="es-MX" sz="2800" b="1" spc="-7" dirty="0" smtClean="0">
                <a:solidFill>
                  <a:srgbClr val="123524"/>
                </a:solidFill>
                <a:latin typeface="Proxima Nova Heavy"/>
                <a:ea typeface="Proxima Nova Heavy"/>
                <a:cs typeface="Proxima Nova Heavy"/>
                <a:sym typeface="Proxima Nova Heavy"/>
              </a:rPr>
              <a:t>Suscripción </a:t>
            </a:r>
            <a:r>
              <a:rPr lang="es-MX" sz="2800" b="1" spc="-7" dirty="0">
                <a:solidFill>
                  <a:srgbClr val="123524"/>
                </a:solidFill>
                <a:latin typeface="Proxima Nova Heavy"/>
                <a:ea typeface="Proxima Nova Heavy"/>
                <a:cs typeface="Proxima Nova Heavy"/>
                <a:sym typeface="Proxima Nova Heavy"/>
              </a:rPr>
              <a:t>de Convenio de Cooperación Interinstitucional entre el Consorcio para la Gestión Ambiental del AEDSPP y Naturaleza y Cultura Internacional-A fin de contribuir en los procesos relacionados con el fortalecimiento del Consorcio, modelos de gestión y gobernanza territorial, comunicación y difusión, entre otros.</a:t>
            </a:r>
            <a:endParaRPr lang="en-US" sz="2800" b="1" spc="-7" dirty="0">
              <a:solidFill>
                <a:srgbClr val="123524"/>
              </a:solidFill>
              <a:latin typeface="Proxima Nova Heavy"/>
              <a:ea typeface="Proxima Nova Heavy"/>
              <a:cs typeface="Proxima Nova Heavy"/>
              <a:sym typeface="Proxima Nova Heavy"/>
            </a:endParaRPr>
          </a:p>
        </p:txBody>
      </p:sp>
      <p:sp>
        <p:nvSpPr>
          <p:cNvPr id="7" name="Rectángulo 6"/>
          <p:cNvSpPr/>
          <p:nvPr/>
        </p:nvSpPr>
        <p:spPr>
          <a:xfrm>
            <a:off x="787400" y="2291513"/>
            <a:ext cx="11125200" cy="3560975"/>
          </a:xfrm>
          <a:prstGeom prst="rect">
            <a:avLst/>
          </a:prstGeom>
        </p:spPr>
        <p:txBody>
          <a:bodyPr wrap="square">
            <a:spAutoFit/>
          </a:bodyPr>
          <a:lstStyle/>
          <a:p>
            <a:pPr algn="just">
              <a:lnSpc>
                <a:spcPct val="115000"/>
              </a:lnSpc>
              <a:spcBef>
                <a:spcPts val="1200"/>
              </a:spcBef>
              <a:spcAft>
                <a:spcPts val="0"/>
              </a:spcAft>
            </a:pPr>
            <a:r>
              <a:rPr lang="es-ES" sz="2800" dirty="0">
                <a:latin typeface="Inter" panose="020B0604020202020204" charset="0"/>
                <a:ea typeface="Inter" panose="020B0604020202020204" charset="0"/>
                <a:cs typeface="Arial MT"/>
              </a:rPr>
              <a:t>Durante el periodo fiscal 2025, el Consorcio para la Gestión Ambiental del Área Ecológica de Desarrollo Sostenible Provincial de Pastaza suscribió un Convenio de Cooperación Interinstitucional con la organización Naturaleza y Cultura Internacional (NCI), con una vigencia de un año, orientado a fortalecer la gestión ambiental y territorial en la provincia de Pastaza.</a:t>
            </a:r>
            <a:endParaRPr lang="es-EC" sz="2400" dirty="0">
              <a:effectLst/>
              <a:latin typeface="Inter" panose="020B0604020202020204" charset="0"/>
              <a:ea typeface="Inter" panose="020B0604020202020204" charset="0"/>
              <a:cs typeface="Arial MT"/>
            </a:endParaRPr>
          </a:p>
        </p:txBody>
      </p:sp>
      <p:sp>
        <p:nvSpPr>
          <p:cNvPr id="8" name="Rectángulo 7"/>
          <p:cNvSpPr/>
          <p:nvPr/>
        </p:nvSpPr>
        <p:spPr>
          <a:xfrm>
            <a:off x="787400" y="6143816"/>
            <a:ext cx="12763500" cy="2536079"/>
          </a:xfrm>
          <a:prstGeom prst="rect">
            <a:avLst/>
          </a:prstGeom>
        </p:spPr>
        <p:txBody>
          <a:bodyPr wrap="square">
            <a:spAutoFit/>
          </a:bodyPr>
          <a:lstStyle/>
          <a:p>
            <a:pPr algn="just">
              <a:lnSpc>
                <a:spcPct val="115000"/>
              </a:lnSpc>
              <a:spcBef>
                <a:spcPts val="1200"/>
              </a:spcBef>
              <a:spcAft>
                <a:spcPts val="0"/>
              </a:spcAft>
            </a:pPr>
            <a:r>
              <a:rPr lang="es-ES" sz="2800" dirty="0" smtClean="0">
                <a:latin typeface="Inter" panose="020B0604020202020204" charset="0"/>
                <a:ea typeface="Inter" panose="020B0604020202020204" charset="0"/>
                <a:cs typeface="Arial MT"/>
              </a:rPr>
              <a:t>Tres </a:t>
            </a:r>
            <a:r>
              <a:rPr lang="es-ES" sz="2800" dirty="0">
                <a:latin typeface="Inter" panose="020B0604020202020204" charset="0"/>
                <a:ea typeface="Inter" panose="020B0604020202020204" charset="0"/>
                <a:cs typeface="Arial MT"/>
              </a:rPr>
              <a:t>componentes principales:</a:t>
            </a:r>
            <a:endParaRPr lang="es-EC" sz="2400" dirty="0">
              <a:latin typeface="Inter" panose="020B0604020202020204" charset="0"/>
              <a:ea typeface="Inter" panose="020B0604020202020204" charset="0"/>
              <a:cs typeface="Arial MT"/>
            </a:endParaRPr>
          </a:p>
          <a:p>
            <a:pPr marL="342900" lvl="0" indent="-342900" algn="just">
              <a:lnSpc>
                <a:spcPct val="115000"/>
              </a:lnSpc>
              <a:spcBef>
                <a:spcPts val="1200"/>
              </a:spcBef>
              <a:spcAft>
                <a:spcPts val="0"/>
              </a:spcAft>
              <a:buFont typeface="Symbol" panose="05050102010706020507" pitchFamily="18" charset="2"/>
              <a:buChar char=""/>
            </a:pPr>
            <a:r>
              <a:rPr lang="es-ES" sz="2800" dirty="0">
                <a:latin typeface="Inter" panose="020B0604020202020204" charset="0"/>
                <a:ea typeface="Inter" panose="020B0604020202020204" charset="0"/>
                <a:cs typeface="Arial MT"/>
              </a:rPr>
              <a:t>Fortalecimiento institucional del Consorcio</a:t>
            </a:r>
            <a:endParaRPr lang="es-EC" sz="2400" dirty="0">
              <a:latin typeface="Inter" panose="020B0604020202020204" charset="0"/>
              <a:ea typeface="Inter" panose="020B0604020202020204" charset="0"/>
              <a:cs typeface="Arial MT"/>
            </a:endParaRPr>
          </a:p>
          <a:p>
            <a:pPr marL="342900" lvl="0" indent="-342900" algn="just">
              <a:lnSpc>
                <a:spcPct val="115000"/>
              </a:lnSpc>
              <a:spcBef>
                <a:spcPts val="1200"/>
              </a:spcBef>
              <a:spcAft>
                <a:spcPts val="0"/>
              </a:spcAft>
              <a:buFont typeface="Symbol" panose="05050102010706020507" pitchFamily="18" charset="2"/>
              <a:buChar char=""/>
            </a:pPr>
            <a:r>
              <a:rPr lang="es-ES" sz="2800" dirty="0">
                <a:latin typeface="Inter" panose="020B0604020202020204" charset="0"/>
                <a:ea typeface="Inter" panose="020B0604020202020204" charset="0"/>
                <a:cs typeface="Arial MT"/>
              </a:rPr>
              <a:t>Desarrollo de modelos de gestión y gobernanza territorial</a:t>
            </a:r>
            <a:endParaRPr lang="es-EC" sz="2400" dirty="0">
              <a:latin typeface="Inter" panose="020B0604020202020204" charset="0"/>
              <a:ea typeface="Inter" panose="020B0604020202020204" charset="0"/>
              <a:cs typeface="Arial MT"/>
            </a:endParaRPr>
          </a:p>
          <a:p>
            <a:pPr marL="342900" lvl="0" indent="-342900" algn="just">
              <a:lnSpc>
                <a:spcPct val="115000"/>
              </a:lnSpc>
              <a:spcBef>
                <a:spcPts val="1200"/>
              </a:spcBef>
              <a:spcAft>
                <a:spcPts val="0"/>
              </a:spcAft>
              <a:buFont typeface="Symbol" panose="05050102010706020507" pitchFamily="18" charset="2"/>
              <a:buChar char=""/>
            </a:pPr>
            <a:r>
              <a:rPr lang="es-ES" sz="2800" dirty="0">
                <a:latin typeface="Inter" panose="020B0604020202020204" charset="0"/>
                <a:ea typeface="Inter" panose="020B0604020202020204" charset="0"/>
                <a:cs typeface="Arial MT"/>
              </a:rPr>
              <a:t>Comunicación y difusión</a:t>
            </a:r>
            <a:endParaRPr lang="es-EC" sz="2400" dirty="0">
              <a:effectLst/>
              <a:latin typeface="Inter" panose="020B0604020202020204" charset="0"/>
              <a:ea typeface="Inter" panose="020B0604020202020204" charset="0"/>
              <a:cs typeface="Arial MT"/>
            </a:endParaRPr>
          </a:p>
        </p:txBody>
      </p:sp>
      <p:pic>
        <p:nvPicPr>
          <p:cNvPr id="9" name="Imagen 8"/>
          <p:cNvPicPr/>
          <p:nvPr/>
        </p:nvPicPr>
        <p:blipFill>
          <a:blip r:embed="rId2" cstate="print">
            <a:extLst>
              <a:ext uri="{28A0092B-C50C-407E-A947-70E740481C1C}">
                <a14:useLocalDpi xmlns:a14="http://schemas.microsoft.com/office/drawing/2010/main" val="0"/>
              </a:ext>
            </a:extLst>
          </a:blip>
          <a:stretch>
            <a:fillRect/>
          </a:stretch>
        </p:blipFill>
        <p:spPr>
          <a:xfrm>
            <a:off x="12115800" y="2233019"/>
            <a:ext cx="5334000" cy="644687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057389"/>
            <a:ext cx="19484572" cy="1531912"/>
            <a:chOff x="0" y="0"/>
            <a:chExt cx="5131739" cy="403466"/>
          </a:xfrm>
        </p:grpSpPr>
        <p:sp>
          <p:nvSpPr>
            <p:cNvPr id="3" name="Freeform 3"/>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4" name="TextBox 4"/>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sp>
        <p:nvSpPr>
          <p:cNvPr id="7" name="TextBox 5"/>
          <p:cNvSpPr txBox="1"/>
          <p:nvPr/>
        </p:nvSpPr>
        <p:spPr>
          <a:xfrm>
            <a:off x="1028700" y="512599"/>
            <a:ext cx="16230600" cy="1115690"/>
          </a:xfrm>
          <a:prstGeom prst="rect">
            <a:avLst/>
          </a:prstGeom>
        </p:spPr>
        <p:txBody>
          <a:bodyPr lIns="0" tIns="0" rIns="0" bIns="0" rtlCol="0" anchor="t">
            <a:spAutoFit/>
          </a:bodyPr>
          <a:lstStyle/>
          <a:p>
            <a:pPr algn="just">
              <a:lnSpc>
                <a:spcPts val="2928"/>
              </a:lnSpc>
            </a:pPr>
            <a:r>
              <a:rPr lang="en-US" sz="2800" b="1" spc="-7" dirty="0">
                <a:solidFill>
                  <a:srgbClr val="123524"/>
                </a:solidFill>
                <a:latin typeface="Proxima Nova Heavy"/>
                <a:ea typeface="Proxima Nova Heavy"/>
                <a:cs typeface="Proxima Nova Heavy"/>
                <a:sym typeface="Proxima Nova Heavy"/>
              </a:rPr>
              <a:t>TEMA </a:t>
            </a:r>
            <a:r>
              <a:rPr lang="en-US" sz="2800" b="1" spc="-7" dirty="0" smtClean="0">
                <a:solidFill>
                  <a:srgbClr val="123524"/>
                </a:solidFill>
                <a:latin typeface="Proxima Nova Heavy"/>
                <a:ea typeface="Proxima Nova Heavy"/>
                <a:cs typeface="Proxima Nova Heavy"/>
                <a:sym typeface="Proxima Nova Heavy"/>
              </a:rPr>
              <a:t>6:  </a:t>
            </a:r>
            <a:r>
              <a:rPr lang="es-MX" sz="2800" b="1" spc="-7" dirty="0" smtClean="0">
                <a:solidFill>
                  <a:srgbClr val="123524"/>
                </a:solidFill>
                <a:latin typeface="Proxima Nova Heavy"/>
                <a:ea typeface="Proxima Nova Heavy"/>
                <a:cs typeface="Proxima Nova Heavy"/>
                <a:sym typeface="Proxima Nova Heavy"/>
              </a:rPr>
              <a:t>Diseño </a:t>
            </a:r>
            <a:r>
              <a:rPr lang="es-MX" sz="2800" b="1" spc="-7" dirty="0">
                <a:solidFill>
                  <a:srgbClr val="123524"/>
                </a:solidFill>
                <a:latin typeface="Proxima Nova Heavy"/>
                <a:ea typeface="Proxima Nova Heavy"/>
                <a:cs typeface="Proxima Nova Heavy"/>
                <a:sym typeface="Proxima Nova Heavy"/>
              </a:rPr>
              <a:t>y formulación de dos proyectos de Planes de Vida, enfocados en los componentes Ambiental y </a:t>
            </a:r>
            <a:r>
              <a:rPr lang="es-MX" sz="2800" b="1" spc="-7" dirty="0" err="1">
                <a:solidFill>
                  <a:srgbClr val="123524"/>
                </a:solidFill>
                <a:latin typeface="Proxima Nova Heavy"/>
                <a:ea typeface="Proxima Nova Heavy"/>
                <a:cs typeface="Proxima Nova Heavy"/>
                <a:sym typeface="Proxima Nova Heavy"/>
              </a:rPr>
              <a:t>Bioeconomía</a:t>
            </a:r>
            <a:r>
              <a:rPr lang="es-MX" sz="2800" b="1" spc="-7" dirty="0">
                <a:solidFill>
                  <a:srgbClr val="123524"/>
                </a:solidFill>
                <a:latin typeface="Proxima Nova Heavy"/>
                <a:ea typeface="Proxima Nova Heavy"/>
                <a:cs typeface="Proxima Nova Heavy"/>
                <a:sym typeface="Proxima Nova Heavy"/>
              </a:rPr>
              <a:t>, mismos que fueron presentados ante la STCTEA para su evaluación, aprobación y financiamiento.</a:t>
            </a:r>
            <a:endParaRPr lang="en-US" sz="2800" b="1" spc="-7" dirty="0">
              <a:solidFill>
                <a:srgbClr val="123524"/>
              </a:solidFill>
              <a:latin typeface="Proxima Nova Heavy"/>
              <a:ea typeface="Proxima Nova Heavy"/>
              <a:cs typeface="Proxima Nova Heavy"/>
              <a:sym typeface="Proxima Nova Heavy"/>
            </a:endParaRPr>
          </a:p>
        </p:txBody>
      </p:sp>
      <p:sp>
        <p:nvSpPr>
          <p:cNvPr id="8" name="Rectángulo 7"/>
          <p:cNvSpPr/>
          <p:nvPr/>
        </p:nvSpPr>
        <p:spPr>
          <a:xfrm>
            <a:off x="1028700" y="2247900"/>
            <a:ext cx="16573500" cy="5850832"/>
          </a:xfrm>
          <a:prstGeom prst="rect">
            <a:avLst/>
          </a:prstGeom>
        </p:spPr>
        <p:txBody>
          <a:bodyPr wrap="square">
            <a:spAutoFit/>
          </a:bodyPr>
          <a:lstStyle/>
          <a:p>
            <a:pPr algn="just">
              <a:lnSpc>
                <a:spcPct val="115000"/>
              </a:lnSpc>
              <a:spcBef>
                <a:spcPts val="1200"/>
              </a:spcBef>
              <a:spcAft>
                <a:spcPts val="0"/>
              </a:spcAft>
            </a:pPr>
            <a:r>
              <a:rPr lang="es-ES" sz="2800" dirty="0">
                <a:latin typeface="Inter" panose="020B0604020202020204" charset="0"/>
                <a:ea typeface="Inter" panose="020B0604020202020204" charset="0"/>
                <a:cs typeface="Arial MT"/>
              </a:rPr>
              <a:t>En cumplimiento de las competencias institucionales, orientados al fortalecimiento de la gestión ambiental, la gobernanza territorial y el desarrollo de medios de vida sostenibles de las nacionalidades indígenas de la provincia de Pastaza.</a:t>
            </a:r>
            <a:endParaRPr lang="es-EC" sz="2800" dirty="0">
              <a:latin typeface="Inter" panose="020B0604020202020204" charset="0"/>
              <a:ea typeface="Inter" panose="020B0604020202020204" charset="0"/>
              <a:cs typeface="Arial MT"/>
            </a:endParaRPr>
          </a:p>
          <a:p>
            <a:pPr algn="just">
              <a:lnSpc>
                <a:spcPct val="115000"/>
              </a:lnSpc>
              <a:spcBef>
                <a:spcPts val="1200"/>
              </a:spcBef>
              <a:spcAft>
                <a:spcPts val="0"/>
              </a:spcAft>
            </a:pPr>
            <a:r>
              <a:rPr lang="es-ES" sz="2800" dirty="0">
                <a:latin typeface="Inter" panose="020B0604020202020204" charset="0"/>
                <a:ea typeface="Inter" panose="020B0604020202020204" charset="0"/>
                <a:cs typeface="Arial MT"/>
              </a:rPr>
              <a:t>Como resultado de esta actividad, el Consorcio formuló y presentó dos proyectos estratégicos alineados a la Ley Orgánica para la Planificación Integral de la Circunscripción Territorial Especial Amazónica, al Plan Integral para la Amazonía y a los Planes de Vida de las nacionalidades </a:t>
            </a:r>
            <a:r>
              <a:rPr lang="es-ES" sz="2800" dirty="0" err="1">
                <a:latin typeface="Inter" panose="020B0604020202020204" charset="0"/>
                <a:ea typeface="Inter" panose="020B0604020202020204" charset="0"/>
                <a:cs typeface="Arial MT"/>
              </a:rPr>
              <a:t>Achuar</a:t>
            </a:r>
            <a:r>
              <a:rPr lang="es-ES" sz="2800" dirty="0">
                <a:latin typeface="Inter" panose="020B0604020202020204" charset="0"/>
                <a:ea typeface="Inter" panose="020B0604020202020204" charset="0"/>
                <a:cs typeface="Arial MT"/>
              </a:rPr>
              <a:t>, </a:t>
            </a:r>
            <a:r>
              <a:rPr lang="es-ES" sz="2800" dirty="0" err="1">
                <a:latin typeface="Inter" panose="020B0604020202020204" charset="0"/>
                <a:ea typeface="Inter" panose="020B0604020202020204" charset="0"/>
                <a:cs typeface="Arial MT"/>
              </a:rPr>
              <a:t>Andwa</a:t>
            </a:r>
            <a:r>
              <a:rPr lang="es-ES" sz="2800" dirty="0">
                <a:latin typeface="Inter" panose="020B0604020202020204" charset="0"/>
                <a:ea typeface="Inter" panose="020B0604020202020204" charset="0"/>
                <a:cs typeface="Arial MT"/>
              </a:rPr>
              <a:t>, </a:t>
            </a:r>
            <a:r>
              <a:rPr lang="es-ES" sz="2800" dirty="0" err="1">
                <a:latin typeface="Inter" panose="020B0604020202020204" charset="0"/>
                <a:ea typeface="Inter" panose="020B0604020202020204" charset="0"/>
                <a:cs typeface="Arial MT"/>
              </a:rPr>
              <a:t>Sápara</a:t>
            </a:r>
            <a:r>
              <a:rPr lang="es-ES" sz="2800" dirty="0">
                <a:latin typeface="Inter" panose="020B0604020202020204" charset="0"/>
                <a:ea typeface="Inter" panose="020B0604020202020204" charset="0"/>
                <a:cs typeface="Arial MT"/>
              </a:rPr>
              <a:t>, </a:t>
            </a:r>
            <a:r>
              <a:rPr lang="es-ES" sz="2800" dirty="0" err="1">
                <a:latin typeface="Inter" panose="020B0604020202020204" charset="0"/>
                <a:ea typeface="Inter" panose="020B0604020202020204" charset="0"/>
                <a:cs typeface="Arial MT"/>
              </a:rPr>
              <a:t>Shiwiar</a:t>
            </a:r>
            <a:r>
              <a:rPr lang="es-ES" sz="2800" dirty="0">
                <a:latin typeface="Inter" panose="020B0604020202020204" charset="0"/>
                <a:ea typeface="Inter" panose="020B0604020202020204" charset="0"/>
                <a:cs typeface="Arial MT"/>
              </a:rPr>
              <a:t> y Shuar. Los proyectos contemplan los componentes Ambiental y de </a:t>
            </a:r>
            <a:r>
              <a:rPr lang="es-ES" sz="2800" dirty="0" err="1">
                <a:latin typeface="Inter" panose="020B0604020202020204" charset="0"/>
                <a:ea typeface="Inter" panose="020B0604020202020204" charset="0"/>
                <a:cs typeface="Arial MT"/>
              </a:rPr>
              <a:t>Bioeconomía</a:t>
            </a:r>
            <a:r>
              <a:rPr lang="es-ES" sz="2800" dirty="0">
                <a:latin typeface="Inter" panose="020B0604020202020204" charset="0"/>
                <a:ea typeface="Inter" panose="020B0604020202020204" charset="0"/>
                <a:cs typeface="Arial MT"/>
              </a:rPr>
              <a:t> y </a:t>
            </a:r>
            <a:r>
              <a:rPr lang="es-ES" sz="2800" dirty="0" err="1">
                <a:latin typeface="Inter" panose="020B0604020202020204" charset="0"/>
                <a:ea typeface="Inter" panose="020B0604020202020204" charset="0"/>
                <a:cs typeface="Arial MT"/>
              </a:rPr>
              <a:t>Biocomercio</a:t>
            </a:r>
            <a:r>
              <a:rPr lang="es-ES" sz="2800" dirty="0">
                <a:latin typeface="Inter" panose="020B0604020202020204" charset="0"/>
                <a:ea typeface="Inter" panose="020B0604020202020204" charset="0"/>
                <a:cs typeface="Arial MT"/>
              </a:rPr>
              <a:t>, con enfoque intercultural, territorial y de sostenibilidad</a:t>
            </a:r>
            <a:r>
              <a:rPr lang="es-ES" sz="2800" dirty="0" smtClean="0">
                <a:latin typeface="Inter" panose="020B0604020202020204" charset="0"/>
                <a:ea typeface="Inter" panose="020B0604020202020204" charset="0"/>
                <a:cs typeface="Arial MT"/>
              </a:rPr>
              <a:t>.</a:t>
            </a:r>
          </a:p>
          <a:p>
            <a:pPr algn="just">
              <a:lnSpc>
                <a:spcPct val="115000"/>
              </a:lnSpc>
              <a:spcBef>
                <a:spcPts val="1200"/>
              </a:spcBef>
              <a:spcAft>
                <a:spcPts val="0"/>
              </a:spcAft>
            </a:pPr>
            <a:r>
              <a:rPr lang="es-MX" sz="2800" dirty="0">
                <a:latin typeface="Inter" panose="020B0604020202020204" charset="0"/>
                <a:ea typeface="Inter" panose="020B0604020202020204" charset="0"/>
                <a:cs typeface="Arial MT"/>
              </a:rPr>
              <a:t>Como resultado, ambos cuentan con informes técnicos favorables, encontrándose habilitados para ser remitidos al Consejo de Planificación y Desarrollo de la STCTEA para su análisis y resolución de aprobación.</a:t>
            </a:r>
            <a:endParaRPr lang="es-EC" sz="2800" dirty="0">
              <a:effectLst/>
              <a:latin typeface="Inter" panose="020B0604020202020204" charset="0"/>
              <a:ea typeface="Inter" panose="020B0604020202020204" charset="0"/>
              <a:cs typeface="Arial MT"/>
            </a:endParaRPr>
          </a:p>
        </p:txBody>
      </p:sp>
    </p:spTree>
    <p:extLst>
      <p:ext uri="{BB962C8B-B14F-4D97-AF65-F5344CB8AC3E}">
        <p14:creationId xmlns:p14="http://schemas.microsoft.com/office/powerpoint/2010/main" val="2378018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057389"/>
            <a:ext cx="19484572" cy="1531912"/>
            <a:chOff x="0" y="0"/>
            <a:chExt cx="5131739" cy="403466"/>
          </a:xfrm>
        </p:grpSpPr>
        <p:sp>
          <p:nvSpPr>
            <p:cNvPr id="3" name="Freeform 3"/>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4" name="TextBox 4"/>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pic>
        <p:nvPicPr>
          <p:cNvPr id="5" name="Imagen 4" descr="C:\Users\areae\Desktop\CGAAEDSPPz\CONSORCIO AEDSPPz 2025\TALLERES INSTITUCIONES DIRECTORIO 2025\FOTOGRAFIAS\POSTULACION STCTEA AMBIENTAL.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2095500"/>
            <a:ext cx="6804660" cy="5334000"/>
          </a:xfrm>
          <a:prstGeom prst="rect">
            <a:avLst/>
          </a:prstGeom>
          <a:noFill/>
          <a:ln>
            <a:noFill/>
          </a:ln>
        </p:spPr>
      </p:pic>
      <p:pic>
        <p:nvPicPr>
          <p:cNvPr id="6" name="Imagen 5" descr="C:\Users\areae\Desktop\CGAAEDSPPz\CONSORCIO AEDSPPz 2025\TALLERES INSTITUCIONES DIRECTORIO 2025\FOTOGRAFIAS\POSTULACION STCTEA BIOECONOMIA.jpeg"/>
          <p:cNvPicPr/>
          <p:nvPr/>
        </p:nvPicPr>
        <p:blipFill rotWithShape="1">
          <a:blip r:embed="rId3" cstate="print">
            <a:extLst>
              <a:ext uri="{28A0092B-C50C-407E-A947-70E740481C1C}">
                <a14:useLocalDpi xmlns:a14="http://schemas.microsoft.com/office/drawing/2010/main" val="0"/>
              </a:ext>
            </a:extLst>
          </a:blip>
          <a:srcRect l="9561" t="5976" r="6774" b="11952"/>
          <a:stretch/>
        </p:blipFill>
        <p:spPr bwMode="auto">
          <a:xfrm>
            <a:off x="10439400" y="2108200"/>
            <a:ext cx="7239000" cy="53213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14054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057389"/>
            <a:ext cx="19484572" cy="1531912"/>
            <a:chOff x="0" y="0"/>
            <a:chExt cx="5131739" cy="403466"/>
          </a:xfrm>
        </p:grpSpPr>
        <p:sp>
          <p:nvSpPr>
            <p:cNvPr id="3" name="Freeform 3"/>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4" name="TextBox 4"/>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714581" y="0"/>
            <a:ext cx="2841526" cy="2239175"/>
          </a:xfrm>
          <a:custGeom>
            <a:avLst/>
            <a:gdLst/>
            <a:ahLst/>
            <a:cxnLst/>
            <a:rect l="l" t="t" r="r" b="b"/>
            <a:pathLst>
              <a:path w="2841526" h="2239175">
                <a:moveTo>
                  <a:pt x="0" y="0"/>
                </a:moveTo>
                <a:lnTo>
                  <a:pt x="2841526" y="0"/>
                </a:lnTo>
                <a:lnTo>
                  <a:pt x="2841526" y="2239175"/>
                </a:lnTo>
                <a:lnTo>
                  <a:pt x="0" y="2239175"/>
                </a:lnTo>
                <a:lnTo>
                  <a:pt x="0" y="0"/>
                </a:lnTo>
                <a:close/>
              </a:path>
            </a:pathLst>
          </a:custGeom>
          <a:blipFill>
            <a:blip r:embed="rId2"/>
            <a:stretch>
              <a:fillRect/>
            </a:stretch>
          </a:blipFill>
        </p:spPr>
      </p:sp>
      <p:grpSp>
        <p:nvGrpSpPr>
          <p:cNvPr id="6" name="Group 6"/>
          <p:cNvGrpSpPr/>
          <p:nvPr/>
        </p:nvGrpSpPr>
        <p:grpSpPr>
          <a:xfrm>
            <a:off x="1611735" y="2033329"/>
            <a:ext cx="15064531" cy="4675071"/>
            <a:chOff x="0" y="0"/>
            <a:chExt cx="3967613" cy="1231294"/>
          </a:xfrm>
        </p:grpSpPr>
        <p:sp>
          <p:nvSpPr>
            <p:cNvPr id="7" name="Freeform 7"/>
            <p:cNvSpPr/>
            <p:nvPr/>
          </p:nvSpPr>
          <p:spPr>
            <a:xfrm>
              <a:off x="0" y="0"/>
              <a:ext cx="3967613" cy="1231294"/>
            </a:xfrm>
            <a:custGeom>
              <a:avLst/>
              <a:gdLst/>
              <a:ahLst/>
              <a:cxnLst/>
              <a:rect l="l" t="t" r="r" b="b"/>
              <a:pathLst>
                <a:path w="3967613" h="1231294">
                  <a:moveTo>
                    <a:pt x="25696" y="0"/>
                  </a:moveTo>
                  <a:lnTo>
                    <a:pt x="3941917" y="0"/>
                  </a:lnTo>
                  <a:cubicBezTo>
                    <a:pt x="3948732" y="0"/>
                    <a:pt x="3955268" y="2707"/>
                    <a:pt x="3960087" y="7526"/>
                  </a:cubicBezTo>
                  <a:cubicBezTo>
                    <a:pt x="3964906" y="12345"/>
                    <a:pt x="3967613" y="18881"/>
                    <a:pt x="3967613" y="25696"/>
                  </a:cubicBezTo>
                  <a:lnTo>
                    <a:pt x="3967613" y="1205599"/>
                  </a:lnTo>
                  <a:cubicBezTo>
                    <a:pt x="3967613" y="1219790"/>
                    <a:pt x="3956109" y="1231294"/>
                    <a:pt x="3941917" y="1231294"/>
                  </a:cubicBezTo>
                  <a:lnTo>
                    <a:pt x="25696" y="1231294"/>
                  </a:lnTo>
                  <a:cubicBezTo>
                    <a:pt x="11504" y="1231294"/>
                    <a:pt x="0" y="1219790"/>
                    <a:pt x="0" y="1205599"/>
                  </a:cubicBezTo>
                  <a:lnTo>
                    <a:pt x="0" y="25696"/>
                  </a:lnTo>
                  <a:cubicBezTo>
                    <a:pt x="0" y="11504"/>
                    <a:pt x="11504" y="0"/>
                    <a:pt x="25696" y="0"/>
                  </a:cubicBezTo>
                  <a:close/>
                </a:path>
              </a:pathLst>
            </a:custGeom>
            <a:solidFill>
              <a:srgbClr val="123524"/>
            </a:solidFill>
          </p:spPr>
        </p:sp>
        <p:sp>
          <p:nvSpPr>
            <p:cNvPr id="8" name="TextBox 8"/>
            <p:cNvSpPr txBox="1"/>
            <p:nvPr/>
          </p:nvSpPr>
          <p:spPr>
            <a:xfrm>
              <a:off x="0" y="-38100"/>
              <a:ext cx="3967613" cy="1269394"/>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2611756" y="2435681"/>
            <a:ext cx="13232360" cy="3803693"/>
          </a:xfrm>
          <a:prstGeom prst="rect">
            <a:avLst/>
          </a:prstGeom>
        </p:spPr>
        <p:txBody>
          <a:bodyPr lIns="0" tIns="0" rIns="0" bIns="0" rtlCol="0" anchor="t">
            <a:spAutoFit/>
          </a:bodyPr>
          <a:lstStyle/>
          <a:p>
            <a:pPr algn="ctr">
              <a:lnSpc>
                <a:spcPts val="5072"/>
              </a:lnSpc>
              <a:spcBef>
                <a:spcPct val="0"/>
              </a:spcBef>
            </a:pPr>
            <a:r>
              <a:rPr lang="en-US" sz="3623" b="1">
                <a:solidFill>
                  <a:srgbClr val="FFFFFF"/>
                </a:solidFill>
                <a:latin typeface="Canva Sans Bold"/>
                <a:ea typeface="Canva Sans Bold"/>
                <a:cs typeface="Canva Sans Bold"/>
                <a:sym typeface="Canva Sans Bold"/>
              </a:rPr>
              <a:t>OTRAS GESTIONES Y ADQUISICIONES EJECUTADAS POR EL CONSORCIO PARA LA GESTION AMBIENTAL DEL AREA ECOLOGICA DE DESARROLLO SOSTENIBLE PROVINCIAL DE PASTAZA, ENMARCADOS EN LOS OBJETIVOS ESTRATÉGICOS DEL PLAN ESTRATEGICO INSTITUCIONAL 2022-2025.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883012" y="512599"/>
            <a:ext cx="16230600" cy="743793"/>
          </a:xfrm>
          <a:prstGeom prst="rect">
            <a:avLst/>
          </a:prstGeom>
        </p:spPr>
        <p:txBody>
          <a:bodyPr lIns="0" tIns="0" rIns="0" bIns="0" rtlCol="0" anchor="t">
            <a:spAutoFit/>
          </a:bodyPr>
          <a:lstStyle/>
          <a:p>
            <a:pPr marL="518184" lvl="1" indent="-259092" algn="just">
              <a:lnSpc>
                <a:spcPts val="2928"/>
              </a:lnSpc>
              <a:buFont typeface="Arial"/>
              <a:buChar char="•"/>
            </a:pPr>
            <a:r>
              <a:rPr lang="es-MX" sz="2800" b="1" spc="-7" dirty="0">
                <a:solidFill>
                  <a:srgbClr val="123524"/>
                </a:solidFill>
                <a:latin typeface="Proxima Nova Heavy"/>
                <a:ea typeface="Proxima Nova Heavy"/>
                <a:cs typeface="Proxima Nova Heavy"/>
                <a:sym typeface="Proxima Nova Heavy"/>
              </a:rPr>
              <a:t>8.1.	</a:t>
            </a:r>
            <a:r>
              <a:rPr lang="es-MX" sz="3200" b="1" spc="-7" dirty="0">
                <a:solidFill>
                  <a:srgbClr val="123524"/>
                </a:solidFill>
                <a:latin typeface="Proxima Nova Heavy"/>
                <a:ea typeface="Proxima Nova Heavy"/>
                <a:cs typeface="Proxima Nova Heavy"/>
                <a:sym typeface="Proxima Nova Heavy"/>
              </a:rPr>
              <a:t>Organización</a:t>
            </a:r>
            <a:r>
              <a:rPr lang="es-MX" sz="2800" b="1" spc="-7" dirty="0">
                <a:solidFill>
                  <a:srgbClr val="123524"/>
                </a:solidFill>
                <a:latin typeface="Proxima Nova Heavy"/>
                <a:ea typeface="Proxima Nova Heavy"/>
                <a:cs typeface="Proxima Nova Heavy"/>
                <a:sym typeface="Proxima Nova Heavy"/>
              </a:rPr>
              <a:t> del evento cultural, social y patrimonial por el día de las Nacionalidades de la provincia de Pastaza 2025</a:t>
            </a:r>
            <a:endParaRPr lang="en-US" sz="2800" b="1" spc="-7" dirty="0">
              <a:solidFill>
                <a:srgbClr val="123524"/>
              </a:solidFill>
              <a:latin typeface="Proxima Nova Heavy"/>
              <a:ea typeface="Proxima Nova Heavy"/>
              <a:cs typeface="Proxima Nova Heavy"/>
              <a:sym typeface="Proxima Nova Heavy"/>
            </a:endParaRPr>
          </a:p>
        </p:txBody>
      </p:sp>
      <p:sp>
        <p:nvSpPr>
          <p:cNvPr id="4" name="TextBox 4"/>
          <p:cNvSpPr txBox="1"/>
          <p:nvPr/>
        </p:nvSpPr>
        <p:spPr>
          <a:xfrm>
            <a:off x="883012" y="1866900"/>
            <a:ext cx="16490588" cy="3500958"/>
          </a:xfrm>
          <a:prstGeom prst="rect">
            <a:avLst/>
          </a:prstGeom>
        </p:spPr>
        <p:txBody>
          <a:bodyPr wrap="square" lIns="0" tIns="0" rIns="0" bIns="0" rtlCol="0" anchor="t">
            <a:spAutoFit/>
          </a:bodyPr>
          <a:lstStyle/>
          <a:p>
            <a:pPr algn="just">
              <a:lnSpc>
                <a:spcPts val="3850"/>
              </a:lnSpc>
              <a:spcBef>
                <a:spcPct val="0"/>
              </a:spcBef>
            </a:pPr>
            <a:r>
              <a:rPr lang="es-MX" sz="2750" dirty="0">
                <a:solidFill>
                  <a:srgbClr val="123524"/>
                </a:solidFill>
                <a:latin typeface="Inter"/>
                <a:ea typeface="Inter"/>
                <a:cs typeface="Inter"/>
                <a:sym typeface="Inter"/>
              </a:rPr>
              <a:t>Durante el periodo fiscal 2025, el Consorcio participó en la organización del evento cultural, social y patrimonial conmemorativo por el Día de las Nacionalidades de la provincia de Pastaza, con el objetivo de fortalecer la identidad cultural, promover la interculturalidad y visibilizar los procesos de gestión territorial de los pueblos y nacionalidades</a:t>
            </a:r>
            <a:r>
              <a:rPr lang="es-MX" sz="2750" dirty="0" smtClean="0">
                <a:solidFill>
                  <a:srgbClr val="123524"/>
                </a:solidFill>
                <a:latin typeface="Inter"/>
                <a:ea typeface="Inter"/>
                <a:cs typeface="Inter"/>
                <a:sym typeface="Inter"/>
              </a:rPr>
              <a:t>.</a:t>
            </a:r>
          </a:p>
          <a:p>
            <a:pPr algn="just">
              <a:lnSpc>
                <a:spcPts val="3850"/>
              </a:lnSpc>
              <a:spcBef>
                <a:spcPct val="0"/>
              </a:spcBef>
            </a:pPr>
            <a:r>
              <a:rPr lang="es-MX" sz="2750" dirty="0">
                <a:solidFill>
                  <a:srgbClr val="123524"/>
                </a:solidFill>
                <a:latin typeface="Inter"/>
                <a:ea typeface="Inter"/>
                <a:cs typeface="Inter"/>
                <a:sym typeface="Inter"/>
              </a:rPr>
              <a:t>Como resultado, se promovió la revalorización del patrimonio cultural, el fortalecimiento de la gobernanza territorial y la consolidación de espacios de diálogo intercultural, contribuyendo al desarrollo sostenible y a la cohesión social en la provincia.</a:t>
            </a:r>
            <a:endParaRPr lang="en-US" sz="2750" dirty="0">
              <a:solidFill>
                <a:srgbClr val="123524"/>
              </a:solidFill>
              <a:latin typeface="Inter"/>
              <a:ea typeface="Inter"/>
              <a:cs typeface="Inter"/>
              <a:sym typeface="Inter"/>
            </a:endParaRPr>
          </a:p>
        </p:txBody>
      </p:sp>
      <p:grpSp>
        <p:nvGrpSpPr>
          <p:cNvPr id="5" name="Group 5"/>
          <p:cNvGrpSpPr/>
          <p:nvPr/>
        </p:nvGrpSpPr>
        <p:grpSpPr>
          <a:xfrm>
            <a:off x="-514350" y="9057389"/>
            <a:ext cx="19484572" cy="1531912"/>
            <a:chOff x="0" y="0"/>
            <a:chExt cx="5131739" cy="403466"/>
          </a:xfrm>
        </p:grpSpPr>
        <p:sp>
          <p:nvSpPr>
            <p:cNvPr id="6" name="Freeform 6"/>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7" name="TextBox 7"/>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pic>
        <p:nvPicPr>
          <p:cNvPr id="8" name="Imagen 7" descr="C:\Users\areae\Desktop\CGAAEDSPPz\CONSORCIO AEDSPPz 2025\TALLERES INSTITUCIONES DIRECTORIO 2025\FOTOGRAFIAS\DIA DE LAS NACIONALIDADES 2025-001.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2306" y="5367858"/>
            <a:ext cx="5410200" cy="3594100"/>
          </a:xfrm>
          <a:prstGeom prst="rect">
            <a:avLst/>
          </a:prstGeom>
          <a:noFill/>
          <a:ln>
            <a:noFill/>
          </a:ln>
        </p:spPr>
      </p:pic>
      <p:pic>
        <p:nvPicPr>
          <p:cNvPr id="9" name="Imagen 8" descr="C:\Users\areae\Desktop\CGAAEDSPPz\CONSORCIO AEDSPPz 2025\TALLERES INSTITUCIONES DIRECTORIO 2025\FOTOGRAFIAS\DIA DE LAS NACIONALIDADES 2025-002.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91800" y="5390959"/>
            <a:ext cx="5486400" cy="3594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057389"/>
            <a:ext cx="19484572" cy="1531912"/>
            <a:chOff x="0" y="0"/>
            <a:chExt cx="5131739" cy="403466"/>
          </a:xfrm>
        </p:grpSpPr>
        <p:sp>
          <p:nvSpPr>
            <p:cNvPr id="3" name="Freeform 3"/>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4" name="TextBox 4"/>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291846"/>
            <a:ext cx="16230600" cy="743793"/>
          </a:xfrm>
          <a:prstGeom prst="rect">
            <a:avLst/>
          </a:prstGeom>
        </p:spPr>
        <p:txBody>
          <a:bodyPr lIns="0" tIns="0" rIns="0" bIns="0" rtlCol="0" anchor="t">
            <a:spAutoFit/>
          </a:bodyPr>
          <a:lstStyle/>
          <a:p>
            <a:pPr marL="518184" lvl="1" indent="-259092" algn="just">
              <a:lnSpc>
                <a:spcPts val="2928"/>
              </a:lnSpc>
              <a:buFont typeface="Arial"/>
              <a:buChar char="•"/>
            </a:pPr>
            <a:r>
              <a:rPr lang="es-MX" sz="2800" b="1" spc="-7" dirty="0">
                <a:solidFill>
                  <a:srgbClr val="123524"/>
                </a:solidFill>
                <a:latin typeface="Proxima Nova Heavy"/>
                <a:ea typeface="Proxima Nova Heavy"/>
                <a:cs typeface="Proxima Nova Heavy"/>
                <a:sym typeface="Proxima Nova Heavy"/>
              </a:rPr>
              <a:t>8.2.	Representación en la Mesa de Articulación </a:t>
            </a:r>
            <a:r>
              <a:rPr lang="es-MX" sz="2800" b="1" spc="-7" dirty="0" err="1">
                <a:solidFill>
                  <a:srgbClr val="123524"/>
                </a:solidFill>
                <a:latin typeface="Proxima Nova Heavy"/>
                <a:ea typeface="Proxima Nova Heavy"/>
                <a:cs typeface="Proxima Nova Heavy"/>
                <a:sym typeface="Proxima Nova Heavy"/>
              </a:rPr>
              <a:t>Multiactor</a:t>
            </a:r>
            <a:r>
              <a:rPr lang="es-MX" sz="2800" b="1" spc="-7" dirty="0">
                <a:solidFill>
                  <a:srgbClr val="123524"/>
                </a:solidFill>
                <a:latin typeface="Proxima Nova Heavy"/>
                <a:ea typeface="Proxima Nova Heavy"/>
                <a:cs typeface="Proxima Nova Heavy"/>
                <a:sym typeface="Proxima Nova Heavy"/>
              </a:rPr>
              <a:t> de la </a:t>
            </a:r>
            <a:r>
              <a:rPr lang="es-MX" sz="2800" b="1" spc="-7" dirty="0" err="1">
                <a:solidFill>
                  <a:srgbClr val="123524"/>
                </a:solidFill>
                <a:latin typeface="Proxima Nova Heavy"/>
                <a:ea typeface="Proxima Nova Heavy"/>
                <a:cs typeface="Proxima Nova Heavy"/>
                <a:sym typeface="Proxima Nova Heavy"/>
              </a:rPr>
              <a:t>Bioeconomia</a:t>
            </a:r>
            <a:r>
              <a:rPr lang="es-MX" sz="2800" b="1" spc="-7" dirty="0">
                <a:solidFill>
                  <a:srgbClr val="123524"/>
                </a:solidFill>
                <a:latin typeface="Proxima Nova Heavy"/>
                <a:ea typeface="Proxima Nova Heavy"/>
                <a:cs typeface="Proxima Nova Heavy"/>
                <a:sym typeface="Proxima Nova Heavy"/>
              </a:rPr>
              <a:t> de la Región Amazónica.</a:t>
            </a:r>
            <a:endParaRPr lang="en-US" sz="2800" b="1" spc="-7" dirty="0">
              <a:solidFill>
                <a:srgbClr val="123524"/>
              </a:solidFill>
              <a:latin typeface="Proxima Nova Heavy"/>
              <a:ea typeface="Proxima Nova Heavy"/>
              <a:cs typeface="Proxima Nova Heavy"/>
              <a:sym typeface="Proxima Nova Heavy"/>
            </a:endParaRPr>
          </a:p>
        </p:txBody>
      </p:sp>
      <p:sp>
        <p:nvSpPr>
          <p:cNvPr id="6" name="TextBox 6"/>
          <p:cNvSpPr txBox="1"/>
          <p:nvPr/>
        </p:nvSpPr>
        <p:spPr>
          <a:xfrm>
            <a:off x="750560" y="1571217"/>
            <a:ext cx="16786880" cy="2732928"/>
          </a:xfrm>
          <a:prstGeom prst="rect">
            <a:avLst/>
          </a:prstGeom>
        </p:spPr>
        <p:txBody>
          <a:bodyPr lIns="0" tIns="0" rIns="0" bIns="0" rtlCol="0" anchor="t">
            <a:spAutoFit/>
          </a:bodyPr>
          <a:lstStyle/>
          <a:p>
            <a:pPr algn="just">
              <a:lnSpc>
                <a:spcPts val="3639"/>
              </a:lnSpc>
              <a:spcBef>
                <a:spcPct val="0"/>
              </a:spcBef>
            </a:pPr>
            <a:r>
              <a:rPr lang="es-MX" sz="2599" dirty="0">
                <a:solidFill>
                  <a:srgbClr val="123524"/>
                </a:solidFill>
                <a:latin typeface="Inter"/>
                <a:ea typeface="Inter"/>
                <a:cs typeface="Inter"/>
                <a:sym typeface="Inter"/>
              </a:rPr>
              <a:t>Durante el año 2025, se desarrolló el Plan Estratégico de la Mesa de Articulación </a:t>
            </a:r>
            <a:r>
              <a:rPr lang="es-MX" sz="2599" dirty="0" err="1">
                <a:solidFill>
                  <a:srgbClr val="123524"/>
                </a:solidFill>
                <a:latin typeface="Inter"/>
                <a:ea typeface="Inter"/>
                <a:cs typeface="Inter"/>
                <a:sym typeface="Inter"/>
              </a:rPr>
              <a:t>Multiactor</a:t>
            </a:r>
            <a:r>
              <a:rPr lang="es-MX" sz="2599" dirty="0">
                <a:solidFill>
                  <a:srgbClr val="123524"/>
                </a:solidFill>
                <a:latin typeface="Inter"/>
                <a:ea typeface="Inter"/>
                <a:cs typeface="Inter"/>
                <a:sym typeface="Inter"/>
              </a:rPr>
              <a:t> de la </a:t>
            </a:r>
            <a:r>
              <a:rPr lang="es-MX" sz="2599" dirty="0" err="1">
                <a:solidFill>
                  <a:srgbClr val="123524"/>
                </a:solidFill>
                <a:latin typeface="Inter"/>
                <a:ea typeface="Inter"/>
                <a:cs typeface="Inter"/>
                <a:sym typeface="Inter"/>
              </a:rPr>
              <a:t>Bioeconomía</a:t>
            </a:r>
            <a:r>
              <a:rPr lang="es-MX" sz="2599" dirty="0">
                <a:solidFill>
                  <a:srgbClr val="123524"/>
                </a:solidFill>
                <a:latin typeface="Inter"/>
                <a:ea typeface="Inter"/>
                <a:cs typeface="Inter"/>
                <a:sym typeface="Inter"/>
              </a:rPr>
              <a:t> de la Región Amazónica, como un instrumento clave para fortalecer la gobernanza territorial y promover un modelo de desarrollo sostenible basado en el uso responsable de la biodiversidad.</a:t>
            </a:r>
          </a:p>
          <a:p>
            <a:pPr algn="just">
              <a:lnSpc>
                <a:spcPts val="3639"/>
              </a:lnSpc>
              <a:spcBef>
                <a:spcPct val="0"/>
              </a:spcBef>
            </a:pPr>
            <a:r>
              <a:rPr lang="es-MX" sz="2599" dirty="0">
                <a:solidFill>
                  <a:srgbClr val="123524"/>
                </a:solidFill>
                <a:latin typeface="Inter"/>
                <a:ea typeface="Inter"/>
                <a:cs typeface="Inter"/>
                <a:sym typeface="Inter"/>
              </a:rPr>
              <a:t>El proceso se construyó de manera participativa, involucrando a actores del sector público, privado, académico, organizaciones sociales y cooperación internacional, lo que permitió consolidar una visión compartida orientada a posicionar la </a:t>
            </a:r>
            <a:r>
              <a:rPr lang="es-MX" sz="2599" dirty="0" err="1">
                <a:solidFill>
                  <a:srgbClr val="123524"/>
                </a:solidFill>
                <a:latin typeface="Inter"/>
                <a:ea typeface="Inter"/>
                <a:cs typeface="Inter"/>
                <a:sym typeface="Inter"/>
              </a:rPr>
              <a:t>bioeconomía</a:t>
            </a:r>
            <a:r>
              <a:rPr lang="es-MX" sz="2599" dirty="0">
                <a:solidFill>
                  <a:srgbClr val="123524"/>
                </a:solidFill>
                <a:latin typeface="Inter"/>
                <a:ea typeface="Inter"/>
                <a:cs typeface="Inter"/>
                <a:sym typeface="Inter"/>
              </a:rPr>
              <a:t> como eje estratégico de desarrollo regional.</a:t>
            </a:r>
            <a:endParaRPr lang="es-MX" sz="2599" dirty="0">
              <a:solidFill>
                <a:srgbClr val="123524"/>
              </a:solidFill>
              <a:latin typeface="Inter"/>
              <a:ea typeface="Inter"/>
              <a:cs typeface="Inter"/>
              <a:sym typeface="Inter"/>
            </a:endParaRPr>
          </a:p>
        </p:txBody>
      </p:sp>
      <p:pic>
        <p:nvPicPr>
          <p:cNvPr id="11" name="Imagen 10"/>
          <p:cNvPicPr/>
          <p:nvPr/>
        </p:nvPicPr>
        <p:blipFill>
          <a:blip r:embed="rId2" cstate="print">
            <a:extLst>
              <a:ext uri="{28A0092B-C50C-407E-A947-70E740481C1C}">
                <a14:useLocalDpi xmlns:a14="http://schemas.microsoft.com/office/drawing/2010/main" val="0"/>
              </a:ext>
            </a:extLst>
          </a:blip>
          <a:stretch>
            <a:fillRect/>
          </a:stretch>
        </p:blipFill>
        <p:spPr>
          <a:xfrm>
            <a:off x="2819400" y="4595938"/>
            <a:ext cx="3352800" cy="4316789"/>
          </a:xfrm>
          <a:prstGeom prst="rect">
            <a:avLst/>
          </a:prstGeom>
        </p:spPr>
      </p:pic>
      <p:pic>
        <p:nvPicPr>
          <p:cNvPr id="12" name="Imagen 11"/>
          <p:cNvPicPr/>
          <p:nvPr/>
        </p:nvPicPr>
        <p:blipFill>
          <a:blip r:embed="rId3" cstate="print">
            <a:extLst>
              <a:ext uri="{28A0092B-C50C-407E-A947-70E740481C1C}">
                <a14:useLocalDpi xmlns:a14="http://schemas.microsoft.com/office/drawing/2010/main" val="0"/>
              </a:ext>
            </a:extLst>
          </a:blip>
          <a:stretch>
            <a:fillRect/>
          </a:stretch>
        </p:blipFill>
        <p:spPr>
          <a:xfrm>
            <a:off x="10338550" y="4595937"/>
            <a:ext cx="3377449" cy="431678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914316" y="0"/>
            <a:ext cx="2641791" cy="2081780"/>
          </a:xfrm>
          <a:custGeom>
            <a:avLst/>
            <a:gdLst/>
            <a:ahLst/>
            <a:cxnLst/>
            <a:rect l="l" t="t" r="r" b="b"/>
            <a:pathLst>
              <a:path w="2641791" h="2081780">
                <a:moveTo>
                  <a:pt x="0" y="0"/>
                </a:moveTo>
                <a:lnTo>
                  <a:pt x="2641791" y="0"/>
                </a:lnTo>
                <a:lnTo>
                  <a:pt x="2641791" y="2081780"/>
                </a:lnTo>
                <a:lnTo>
                  <a:pt x="0" y="2081780"/>
                </a:lnTo>
                <a:lnTo>
                  <a:pt x="0" y="0"/>
                </a:lnTo>
                <a:close/>
              </a:path>
            </a:pathLst>
          </a:custGeom>
          <a:blipFill>
            <a:blip r:embed="rId2"/>
            <a:stretch>
              <a:fillRect/>
            </a:stretch>
          </a:blipFill>
        </p:spPr>
      </p:sp>
      <p:grpSp>
        <p:nvGrpSpPr>
          <p:cNvPr id="3" name="Group 3"/>
          <p:cNvGrpSpPr/>
          <p:nvPr/>
        </p:nvGrpSpPr>
        <p:grpSpPr>
          <a:xfrm>
            <a:off x="1898714" y="2081780"/>
            <a:ext cx="15064531" cy="4675071"/>
            <a:chOff x="0" y="0"/>
            <a:chExt cx="3967613" cy="1231294"/>
          </a:xfrm>
        </p:grpSpPr>
        <p:sp>
          <p:nvSpPr>
            <p:cNvPr id="4" name="Freeform 4"/>
            <p:cNvSpPr/>
            <p:nvPr/>
          </p:nvSpPr>
          <p:spPr>
            <a:xfrm>
              <a:off x="0" y="0"/>
              <a:ext cx="3967613" cy="1231294"/>
            </a:xfrm>
            <a:custGeom>
              <a:avLst/>
              <a:gdLst/>
              <a:ahLst/>
              <a:cxnLst/>
              <a:rect l="l" t="t" r="r" b="b"/>
              <a:pathLst>
                <a:path w="3967613" h="1231294">
                  <a:moveTo>
                    <a:pt x="25696" y="0"/>
                  </a:moveTo>
                  <a:lnTo>
                    <a:pt x="3941917" y="0"/>
                  </a:lnTo>
                  <a:cubicBezTo>
                    <a:pt x="3948732" y="0"/>
                    <a:pt x="3955268" y="2707"/>
                    <a:pt x="3960087" y="7526"/>
                  </a:cubicBezTo>
                  <a:cubicBezTo>
                    <a:pt x="3964906" y="12345"/>
                    <a:pt x="3967613" y="18881"/>
                    <a:pt x="3967613" y="25696"/>
                  </a:cubicBezTo>
                  <a:lnTo>
                    <a:pt x="3967613" y="1205599"/>
                  </a:lnTo>
                  <a:cubicBezTo>
                    <a:pt x="3967613" y="1219790"/>
                    <a:pt x="3956109" y="1231294"/>
                    <a:pt x="3941917" y="1231294"/>
                  </a:cubicBezTo>
                  <a:lnTo>
                    <a:pt x="25696" y="1231294"/>
                  </a:lnTo>
                  <a:cubicBezTo>
                    <a:pt x="11504" y="1231294"/>
                    <a:pt x="0" y="1219790"/>
                    <a:pt x="0" y="1205599"/>
                  </a:cubicBezTo>
                  <a:lnTo>
                    <a:pt x="0" y="25696"/>
                  </a:lnTo>
                  <a:cubicBezTo>
                    <a:pt x="0" y="11504"/>
                    <a:pt x="11504" y="0"/>
                    <a:pt x="25696" y="0"/>
                  </a:cubicBezTo>
                  <a:close/>
                </a:path>
              </a:pathLst>
            </a:custGeom>
            <a:solidFill>
              <a:srgbClr val="123524"/>
            </a:solidFill>
          </p:spPr>
        </p:sp>
        <p:sp>
          <p:nvSpPr>
            <p:cNvPr id="5" name="TextBox 5"/>
            <p:cNvSpPr txBox="1"/>
            <p:nvPr/>
          </p:nvSpPr>
          <p:spPr>
            <a:xfrm>
              <a:off x="0" y="-38100"/>
              <a:ext cx="3967613" cy="1269394"/>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2611756" y="4086611"/>
            <a:ext cx="13232360" cy="1410643"/>
          </a:xfrm>
          <a:prstGeom prst="rect">
            <a:avLst/>
          </a:prstGeom>
        </p:spPr>
        <p:txBody>
          <a:bodyPr lIns="0" tIns="0" rIns="0" bIns="0" rtlCol="0" anchor="t">
            <a:spAutoFit/>
          </a:bodyPr>
          <a:lstStyle/>
          <a:p>
            <a:pPr algn="ctr">
              <a:lnSpc>
                <a:spcPts val="5492"/>
              </a:lnSpc>
              <a:spcBef>
                <a:spcPct val="0"/>
              </a:spcBef>
            </a:pPr>
            <a:r>
              <a:rPr lang="en-US" sz="3923" b="1" dirty="0" smtClean="0">
                <a:solidFill>
                  <a:srgbClr val="FFFFFF"/>
                </a:solidFill>
                <a:latin typeface="Canva Sans Bold"/>
                <a:ea typeface="Canva Sans Bold"/>
                <a:cs typeface="Canva Sans Bold"/>
                <a:sym typeface="Canva Sans Bold"/>
              </a:rPr>
              <a:t>CONCLUSIONES</a:t>
            </a:r>
            <a:endParaRPr lang="en-US" sz="3923" b="1" dirty="0">
              <a:solidFill>
                <a:srgbClr val="FFFFFF"/>
              </a:solidFill>
              <a:latin typeface="Canva Sans Bold"/>
              <a:ea typeface="Canva Sans Bold"/>
              <a:cs typeface="Canva Sans Bold"/>
              <a:sym typeface="Canva Sans Bold"/>
            </a:endParaRPr>
          </a:p>
          <a:p>
            <a:pPr algn="ctr">
              <a:lnSpc>
                <a:spcPts val="5492"/>
              </a:lnSpc>
              <a:spcBef>
                <a:spcPct val="0"/>
              </a:spcBef>
            </a:pPr>
            <a:endParaRPr lang="en-US" sz="3923" b="1" dirty="0">
              <a:solidFill>
                <a:srgbClr val="FFFFFF"/>
              </a:solidFill>
              <a:latin typeface="Canva Sans Bold"/>
              <a:ea typeface="Canva Sans Bold"/>
              <a:cs typeface="Canva Sans Bold"/>
              <a:sym typeface="Canva Sans Bold"/>
            </a:endParaRPr>
          </a:p>
        </p:txBody>
      </p:sp>
      <p:grpSp>
        <p:nvGrpSpPr>
          <p:cNvPr id="7" name="Group 7"/>
          <p:cNvGrpSpPr/>
          <p:nvPr/>
        </p:nvGrpSpPr>
        <p:grpSpPr>
          <a:xfrm>
            <a:off x="-514350" y="9057389"/>
            <a:ext cx="19484572" cy="1531912"/>
            <a:chOff x="0" y="0"/>
            <a:chExt cx="5131739" cy="403466"/>
          </a:xfrm>
        </p:grpSpPr>
        <p:sp>
          <p:nvSpPr>
            <p:cNvPr id="8" name="Freeform 8"/>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9" name="TextBox 9"/>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372675"/>
            <a:ext cx="19484572" cy="1216626"/>
            <a:chOff x="0" y="0"/>
            <a:chExt cx="5131739" cy="320428"/>
          </a:xfrm>
        </p:grpSpPr>
        <p:sp>
          <p:nvSpPr>
            <p:cNvPr id="3"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4"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flipV="1">
            <a:off x="12691088" y="-1448391"/>
            <a:ext cx="5732035" cy="5732035"/>
          </a:xfrm>
          <a:custGeom>
            <a:avLst/>
            <a:gdLst/>
            <a:ahLst/>
            <a:cxnLst/>
            <a:rect l="l" t="t" r="r" b="b"/>
            <a:pathLst>
              <a:path w="5732035" h="5732035">
                <a:moveTo>
                  <a:pt x="5732035" y="5732035"/>
                </a:moveTo>
                <a:lnTo>
                  <a:pt x="0" y="5732035"/>
                </a:lnTo>
                <a:lnTo>
                  <a:pt x="0" y="0"/>
                </a:lnTo>
                <a:lnTo>
                  <a:pt x="5732035" y="0"/>
                </a:lnTo>
                <a:lnTo>
                  <a:pt x="5732035" y="5732035"/>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528199" y="480378"/>
            <a:ext cx="7873005" cy="1077595"/>
          </a:xfrm>
          <a:prstGeom prst="rect">
            <a:avLst/>
          </a:prstGeom>
        </p:spPr>
        <p:txBody>
          <a:bodyPr lIns="0" tIns="0" rIns="0" bIns="0" rtlCol="0" anchor="t">
            <a:spAutoFit/>
          </a:bodyPr>
          <a:lstStyle/>
          <a:p>
            <a:pPr algn="l">
              <a:lnSpc>
                <a:spcPts val="8540"/>
              </a:lnSpc>
            </a:pPr>
            <a:r>
              <a:rPr lang="en-US" sz="7000" b="1" spc="-21">
                <a:solidFill>
                  <a:srgbClr val="123524"/>
                </a:solidFill>
                <a:latin typeface="Proxima Nova Heavy"/>
                <a:ea typeface="Proxima Nova Heavy"/>
                <a:cs typeface="Proxima Nova Heavy"/>
                <a:sym typeface="Proxima Nova Heavy"/>
              </a:rPr>
              <a:t>INTRODUCCION</a:t>
            </a:r>
          </a:p>
        </p:txBody>
      </p:sp>
      <p:sp>
        <p:nvSpPr>
          <p:cNvPr id="7" name="TextBox 7"/>
          <p:cNvSpPr txBox="1"/>
          <p:nvPr/>
        </p:nvSpPr>
        <p:spPr>
          <a:xfrm>
            <a:off x="403659" y="1584717"/>
            <a:ext cx="16532423" cy="7981388"/>
          </a:xfrm>
          <a:prstGeom prst="rect">
            <a:avLst/>
          </a:prstGeom>
        </p:spPr>
        <p:txBody>
          <a:bodyPr lIns="0" tIns="0" rIns="0" bIns="0" rtlCol="0" anchor="t">
            <a:spAutoFit/>
          </a:bodyPr>
          <a:lstStyle/>
          <a:p>
            <a:pPr algn="just">
              <a:lnSpc>
                <a:spcPts val="4230"/>
              </a:lnSpc>
            </a:pPr>
            <a:r>
              <a:rPr lang="en-US" sz="3022">
                <a:solidFill>
                  <a:srgbClr val="000000"/>
                </a:solidFill>
                <a:latin typeface="Inter"/>
                <a:ea typeface="Inter"/>
                <a:cs typeface="Inter"/>
                <a:sym typeface="Inter"/>
              </a:rPr>
              <a:t>El Consorcio para la Gestión Ambiental del AEDSPPz es una entidad de derecho público, establecida legalmente mediante Registro Oficial del 12 de febrero de 2019. </a:t>
            </a:r>
          </a:p>
          <a:p>
            <a:pPr algn="just">
              <a:lnSpc>
                <a:spcPts val="4230"/>
              </a:lnSpc>
            </a:pPr>
            <a:r>
              <a:rPr lang="en-US" sz="3022">
                <a:solidFill>
                  <a:srgbClr val="000000"/>
                </a:solidFill>
                <a:latin typeface="Inter"/>
                <a:ea typeface="Inter"/>
                <a:cs typeface="Inter"/>
                <a:sym typeface="Inter"/>
              </a:rPr>
              <a:t>Su estructura incluye a Gobiernos Locales desde el nivel provincial, cantonal y parroquial, además incorpora a los Gobiernos Territoriales Indígenas a través del Consejo Plurinacional de los Pueblos y Nacionalidades de Pastaza, que asegura la toma de decisiones compartida, la transparencia, rendición de cuentas, bajo estándares de consentimiento previo y salvaguardas socioambientales.</a:t>
            </a:r>
          </a:p>
          <a:p>
            <a:pPr algn="just">
              <a:lnSpc>
                <a:spcPts val="4230"/>
              </a:lnSpc>
            </a:pPr>
            <a:endParaRPr lang="en-US" sz="3022">
              <a:solidFill>
                <a:srgbClr val="000000"/>
              </a:solidFill>
              <a:latin typeface="Inter"/>
              <a:ea typeface="Inter"/>
              <a:cs typeface="Inter"/>
              <a:sym typeface="Inter"/>
            </a:endParaRPr>
          </a:p>
          <a:p>
            <a:pPr algn="just">
              <a:lnSpc>
                <a:spcPts val="4230"/>
              </a:lnSpc>
            </a:pPr>
            <a:r>
              <a:rPr lang="en-US" sz="3022">
                <a:solidFill>
                  <a:srgbClr val="000000"/>
                </a:solidFill>
                <a:latin typeface="Inter"/>
                <a:ea typeface="Inter"/>
                <a:cs typeface="Inter"/>
                <a:sym typeface="Inter"/>
              </a:rPr>
              <a:t>PRESIDENTE DEL CONSORCIO: Mgs. André Granda Garrido </a:t>
            </a:r>
          </a:p>
          <a:p>
            <a:pPr algn="just">
              <a:lnSpc>
                <a:spcPts val="4230"/>
              </a:lnSpc>
            </a:pPr>
            <a:r>
              <a:rPr lang="en-US" sz="3022">
                <a:solidFill>
                  <a:srgbClr val="000000"/>
                </a:solidFill>
                <a:latin typeface="Inter"/>
                <a:ea typeface="Inter"/>
                <a:cs typeface="Inter"/>
                <a:sym typeface="Inter"/>
              </a:rPr>
              <a:t>Prefecto de la Provincia de Pastaza.</a:t>
            </a:r>
          </a:p>
          <a:p>
            <a:pPr algn="just">
              <a:lnSpc>
                <a:spcPts val="4230"/>
              </a:lnSpc>
            </a:pPr>
            <a:r>
              <a:rPr lang="en-US" sz="3022">
                <a:solidFill>
                  <a:srgbClr val="000000"/>
                </a:solidFill>
                <a:latin typeface="Inter"/>
                <a:ea typeface="Inter"/>
                <a:cs typeface="Inter"/>
                <a:sym typeface="Inter"/>
              </a:rPr>
              <a:t>REPRESENTANTE LEGAL ANTE SRI / ASUNTOS FINANCIEROS / DELEGADO FUNCIONES ADMINISTRATIVAS: Mgs. Ricardo Esteban Tapia Cedeño </a:t>
            </a:r>
          </a:p>
          <a:p>
            <a:pPr algn="just">
              <a:lnSpc>
                <a:spcPts val="4230"/>
              </a:lnSpc>
            </a:pPr>
            <a:endParaRPr lang="en-US" sz="3022">
              <a:solidFill>
                <a:srgbClr val="000000"/>
              </a:solidFill>
              <a:latin typeface="Inter"/>
              <a:ea typeface="Inter"/>
              <a:cs typeface="Inter"/>
              <a:sym typeface="Inter"/>
            </a:endParaRPr>
          </a:p>
          <a:p>
            <a:pPr algn="just">
              <a:lnSpc>
                <a:spcPts val="4230"/>
              </a:lnSpc>
            </a:pPr>
            <a:endParaRPr lang="en-US" sz="3022">
              <a:solidFill>
                <a:srgbClr val="000000"/>
              </a:solidFill>
              <a:latin typeface="Inter"/>
              <a:ea typeface="Inter"/>
              <a:cs typeface="Inter"/>
              <a:sym typeface="Inter"/>
            </a:endParaRPr>
          </a:p>
          <a:p>
            <a:pPr algn="just">
              <a:lnSpc>
                <a:spcPts val="4230"/>
              </a:lnSpc>
            </a:pPr>
            <a:endParaRPr lang="en-US" sz="3022">
              <a:solidFill>
                <a:srgbClr val="000000"/>
              </a:solidFill>
              <a:latin typeface="Inter"/>
              <a:ea typeface="Inter"/>
              <a:cs typeface="Inter"/>
              <a:sym typeface="Inter"/>
            </a:endParaRPr>
          </a:p>
        </p:txBody>
      </p:sp>
      <p:sp>
        <p:nvSpPr>
          <p:cNvPr id="8" name="Freeform 8"/>
          <p:cNvSpPr/>
          <p:nvPr/>
        </p:nvSpPr>
        <p:spPr>
          <a:xfrm flipH="1">
            <a:off x="15330564" y="8188003"/>
            <a:ext cx="3211036" cy="709760"/>
          </a:xfrm>
          <a:custGeom>
            <a:avLst/>
            <a:gdLst/>
            <a:ahLst/>
            <a:cxnLst/>
            <a:rect l="l" t="t" r="r" b="b"/>
            <a:pathLst>
              <a:path w="3211036" h="709760">
                <a:moveTo>
                  <a:pt x="3211036" y="0"/>
                </a:moveTo>
                <a:lnTo>
                  <a:pt x="0" y="0"/>
                </a:lnTo>
                <a:lnTo>
                  <a:pt x="0" y="709761"/>
                </a:lnTo>
                <a:lnTo>
                  <a:pt x="3211036" y="709761"/>
                </a:lnTo>
                <a:lnTo>
                  <a:pt x="3211036" y="0"/>
                </a:lnTo>
                <a:close/>
              </a:path>
            </a:pathLst>
          </a:custGeom>
          <a:blipFill>
            <a:blip r:embed="rId4">
              <a:extLst>
                <a:ext uri="{96DAC541-7B7A-43D3-8B79-37D633B846F1}">
                  <asvg:svgBlip xmlns:asvg="http://schemas.microsoft.com/office/drawing/2016/SVG/main" xmlns="" r:embed="rId5"/>
                </a:ext>
              </a:extLst>
            </a:blip>
            <a:stretch>
              <a:fillRect l="-12250" b="-103768"/>
            </a:stretch>
          </a:blipFill>
        </p:spPr>
      </p:sp>
      <p:sp>
        <p:nvSpPr>
          <p:cNvPr id="9" name="Freeform 9"/>
          <p:cNvSpPr/>
          <p:nvPr/>
        </p:nvSpPr>
        <p:spPr>
          <a:xfrm>
            <a:off x="7588121" y="561692"/>
            <a:ext cx="1081750" cy="855934"/>
          </a:xfrm>
          <a:custGeom>
            <a:avLst/>
            <a:gdLst/>
            <a:ahLst/>
            <a:cxnLst/>
            <a:rect l="l" t="t" r="r" b="b"/>
            <a:pathLst>
              <a:path w="1081750" h="855934">
                <a:moveTo>
                  <a:pt x="0" y="0"/>
                </a:moveTo>
                <a:lnTo>
                  <a:pt x="1081749" y="0"/>
                </a:lnTo>
                <a:lnTo>
                  <a:pt x="1081749" y="855935"/>
                </a:lnTo>
                <a:lnTo>
                  <a:pt x="0" y="85593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79478"/>
            <a:ext cx="16230600" cy="7879080"/>
          </a:xfrm>
          <a:prstGeom prst="rect">
            <a:avLst/>
          </a:prstGeom>
        </p:spPr>
        <p:txBody>
          <a:bodyPr lIns="0" tIns="0" rIns="0" bIns="0" rtlCol="0" anchor="t">
            <a:spAutoFit/>
          </a:bodyPr>
          <a:lstStyle/>
          <a:p>
            <a:r>
              <a:rPr lang="es-ES" sz="3200" dirty="0">
                <a:latin typeface="Inter" panose="020B0604020202020204" charset="0"/>
                <a:ea typeface="Inter" panose="020B0604020202020204" charset="0"/>
              </a:rPr>
              <a:t>El Consorcio para la Gestión Ambiental del </a:t>
            </a:r>
            <a:r>
              <a:rPr lang="es-ES" sz="3200" dirty="0" err="1">
                <a:latin typeface="Inter" panose="020B0604020202020204" charset="0"/>
                <a:ea typeface="Inter" panose="020B0604020202020204" charset="0"/>
              </a:rPr>
              <a:t>AEDSPPz</a:t>
            </a:r>
            <a:r>
              <a:rPr lang="es-ES" sz="3200" dirty="0">
                <a:latin typeface="Inter" panose="020B0604020202020204" charset="0"/>
                <a:ea typeface="Inter" panose="020B0604020202020204" charset="0"/>
              </a:rPr>
              <a:t> cumplió con la ejecución de las actividades planificadas durante el periodo fiscal 2025, fortaleciendo la gestión institucional, la articulación interinstitucional y la gobernanza territorial en la provincia de Pastaza</a:t>
            </a:r>
            <a:r>
              <a:rPr lang="es-ES" sz="3200" dirty="0" smtClean="0">
                <a:latin typeface="Inter" panose="020B0604020202020204" charset="0"/>
                <a:ea typeface="Inter" panose="020B0604020202020204" charset="0"/>
              </a:rPr>
              <a:t>.</a:t>
            </a:r>
          </a:p>
          <a:p>
            <a:endParaRPr lang="es-EC" sz="3200" dirty="0">
              <a:latin typeface="Inter" panose="020B0604020202020204" charset="0"/>
              <a:ea typeface="Inter" panose="020B0604020202020204" charset="0"/>
            </a:endParaRPr>
          </a:p>
          <a:p>
            <a:r>
              <a:rPr lang="es-ES" sz="3200" dirty="0">
                <a:latin typeface="Inter" panose="020B0604020202020204" charset="0"/>
                <a:ea typeface="Inter" panose="020B0604020202020204" charset="0"/>
              </a:rPr>
              <a:t>Los avances en planificación, cooperación interinstitucional, formulación de proyectos y gestión intercultural evidencian un trabajo orientado al desarrollo sostenible y a las necesidades de los pueblos y nacionalidades</a:t>
            </a:r>
            <a:r>
              <a:rPr lang="es-ES" sz="3200" dirty="0" smtClean="0">
                <a:latin typeface="Inter" panose="020B0604020202020204" charset="0"/>
                <a:ea typeface="Inter" panose="020B0604020202020204" charset="0"/>
              </a:rPr>
              <a:t>.</a:t>
            </a:r>
          </a:p>
          <a:p>
            <a:endParaRPr lang="es-EC" sz="3200" dirty="0">
              <a:latin typeface="Inter" panose="020B0604020202020204" charset="0"/>
              <a:ea typeface="Inter" panose="020B0604020202020204" charset="0"/>
            </a:endParaRPr>
          </a:p>
          <a:p>
            <a:r>
              <a:rPr lang="es-ES" sz="3200" dirty="0">
                <a:latin typeface="Inter" panose="020B0604020202020204" charset="0"/>
                <a:ea typeface="Inter" panose="020B0604020202020204" charset="0"/>
              </a:rPr>
              <a:t>Asimismo, la participación ciudadana, a través de la consulta y las comisiones mixtas, permitió orientar el proceso de rendición de cuentas de manera transparente, fortaleciendo el control social</a:t>
            </a:r>
            <a:r>
              <a:rPr lang="es-ES" sz="3200" dirty="0" smtClean="0">
                <a:latin typeface="Inter" panose="020B0604020202020204" charset="0"/>
                <a:ea typeface="Inter" panose="020B0604020202020204" charset="0"/>
              </a:rPr>
              <a:t>.</a:t>
            </a:r>
          </a:p>
          <a:p>
            <a:endParaRPr lang="es-EC" sz="3200" dirty="0">
              <a:latin typeface="Inter" panose="020B0604020202020204" charset="0"/>
              <a:ea typeface="Inter" panose="020B0604020202020204" charset="0"/>
            </a:endParaRPr>
          </a:p>
          <a:p>
            <a:r>
              <a:rPr lang="es-ES" sz="3200" dirty="0">
                <a:latin typeface="Inter" panose="020B0604020202020204" charset="0"/>
                <a:ea typeface="Inter" panose="020B0604020202020204" charset="0"/>
              </a:rPr>
              <a:t>No obstante, persisten desafíos relacionados con la disponibilidad de recursos y la necesidad de fortalecer los mecanismos de seguimiento para garantizar la sostenibilidad de las acciones implementadas.</a:t>
            </a:r>
            <a:endParaRPr lang="es-EC" sz="3200" dirty="0">
              <a:latin typeface="Inter" panose="020B0604020202020204" charset="0"/>
              <a:ea typeface="Inter" panose="020B0604020202020204" charset="0"/>
            </a:endParaRPr>
          </a:p>
        </p:txBody>
      </p:sp>
      <p:grpSp>
        <p:nvGrpSpPr>
          <p:cNvPr id="3" name="Group 3"/>
          <p:cNvGrpSpPr/>
          <p:nvPr/>
        </p:nvGrpSpPr>
        <p:grpSpPr>
          <a:xfrm>
            <a:off x="-514350" y="9057389"/>
            <a:ext cx="19484572" cy="1531912"/>
            <a:chOff x="0" y="0"/>
            <a:chExt cx="5131739" cy="403466"/>
          </a:xfrm>
        </p:grpSpPr>
        <p:sp>
          <p:nvSpPr>
            <p:cNvPr id="4" name="Freeform 4"/>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5" name="TextBox 5"/>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369508">
            <a:off x="-315571" y="5373683"/>
            <a:ext cx="20792795" cy="8758965"/>
          </a:xfrm>
          <a:custGeom>
            <a:avLst/>
            <a:gdLst/>
            <a:ahLst/>
            <a:cxnLst/>
            <a:rect l="l" t="t" r="r" b="b"/>
            <a:pathLst>
              <a:path w="20792795" h="8758965">
                <a:moveTo>
                  <a:pt x="0" y="0"/>
                </a:moveTo>
                <a:lnTo>
                  <a:pt x="20792795" y="0"/>
                </a:lnTo>
                <a:lnTo>
                  <a:pt x="20792795" y="8758965"/>
                </a:lnTo>
                <a:lnTo>
                  <a:pt x="0" y="875896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flipH="1" flipV="1">
            <a:off x="12691088" y="-1448391"/>
            <a:ext cx="5732035" cy="5732035"/>
          </a:xfrm>
          <a:custGeom>
            <a:avLst/>
            <a:gdLst/>
            <a:ahLst/>
            <a:cxnLst/>
            <a:rect l="l" t="t" r="r" b="b"/>
            <a:pathLst>
              <a:path w="5732035" h="5732035">
                <a:moveTo>
                  <a:pt x="5732035" y="5732035"/>
                </a:moveTo>
                <a:lnTo>
                  <a:pt x="0" y="5732035"/>
                </a:lnTo>
                <a:lnTo>
                  <a:pt x="0" y="0"/>
                </a:lnTo>
                <a:lnTo>
                  <a:pt x="5732035" y="0"/>
                </a:lnTo>
                <a:lnTo>
                  <a:pt x="5732035" y="5732035"/>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rot="343741" flipV="1">
            <a:off x="-848108" y="-702770"/>
            <a:ext cx="3234842" cy="2822400"/>
          </a:xfrm>
          <a:custGeom>
            <a:avLst/>
            <a:gdLst/>
            <a:ahLst/>
            <a:cxnLst/>
            <a:rect l="l" t="t" r="r" b="b"/>
            <a:pathLst>
              <a:path w="3234842" h="2822400">
                <a:moveTo>
                  <a:pt x="0" y="2822400"/>
                </a:moveTo>
                <a:lnTo>
                  <a:pt x="3234842" y="2822400"/>
                </a:lnTo>
                <a:lnTo>
                  <a:pt x="3234842" y="0"/>
                </a:lnTo>
                <a:lnTo>
                  <a:pt x="0" y="0"/>
                </a:lnTo>
                <a:lnTo>
                  <a:pt x="0" y="282240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3493371" y="2136405"/>
            <a:ext cx="11301259" cy="4294478"/>
          </a:xfrm>
          <a:custGeom>
            <a:avLst/>
            <a:gdLst/>
            <a:ahLst/>
            <a:cxnLst/>
            <a:rect l="l" t="t" r="r" b="b"/>
            <a:pathLst>
              <a:path w="11301259" h="4294478">
                <a:moveTo>
                  <a:pt x="0" y="0"/>
                </a:moveTo>
                <a:lnTo>
                  <a:pt x="11301258" y="0"/>
                </a:lnTo>
                <a:lnTo>
                  <a:pt x="11301258" y="4294478"/>
                </a:lnTo>
                <a:lnTo>
                  <a:pt x="0" y="4294478"/>
                </a:lnTo>
                <a:lnTo>
                  <a:pt x="0" y="0"/>
                </a:lnTo>
                <a:close/>
              </a:path>
            </a:pathLst>
          </a:custGeom>
          <a:blipFill>
            <a:blip r:embed="rId8"/>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372675"/>
            <a:ext cx="19484572" cy="1216626"/>
            <a:chOff x="0" y="0"/>
            <a:chExt cx="5131739" cy="320428"/>
          </a:xfrm>
        </p:grpSpPr>
        <p:sp>
          <p:nvSpPr>
            <p:cNvPr id="3"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4"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640285" y="0"/>
            <a:ext cx="3915822" cy="3085740"/>
          </a:xfrm>
          <a:custGeom>
            <a:avLst/>
            <a:gdLst/>
            <a:ahLst/>
            <a:cxnLst/>
            <a:rect l="l" t="t" r="r" b="b"/>
            <a:pathLst>
              <a:path w="3915822" h="3085740">
                <a:moveTo>
                  <a:pt x="0" y="0"/>
                </a:moveTo>
                <a:lnTo>
                  <a:pt x="3915822" y="0"/>
                </a:lnTo>
                <a:lnTo>
                  <a:pt x="3915822" y="3085740"/>
                </a:lnTo>
                <a:lnTo>
                  <a:pt x="0" y="3085740"/>
                </a:lnTo>
                <a:lnTo>
                  <a:pt x="0" y="0"/>
                </a:lnTo>
                <a:close/>
              </a:path>
            </a:pathLst>
          </a:custGeom>
          <a:blipFill>
            <a:blip r:embed="rId2"/>
            <a:stretch>
              <a:fillRect/>
            </a:stretch>
          </a:blipFill>
        </p:spPr>
      </p:sp>
      <p:grpSp>
        <p:nvGrpSpPr>
          <p:cNvPr id="6" name="Group 6"/>
          <p:cNvGrpSpPr/>
          <p:nvPr/>
        </p:nvGrpSpPr>
        <p:grpSpPr>
          <a:xfrm>
            <a:off x="561758" y="2342383"/>
            <a:ext cx="15064531" cy="4675071"/>
            <a:chOff x="0" y="0"/>
            <a:chExt cx="3967613" cy="1231294"/>
          </a:xfrm>
        </p:grpSpPr>
        <p:sp>
          <p:nvSpPr>
            <p:cNvPr id="7" name="Freeform 7"/>
            <p:cNvSpPr/>
            <p:nvPr/>
          </p:nvSpPr>
          <p:spPr>
            <a:xfrm>
              <a:off x="0" y="0"/>
              <a:ext cx="3967613" cy="1231294"/>
            </a:xfrm>
            <a:custGeom>
              <a:avLst/>
              <a:gdLst/>
              <a:ahLst/>
              <a:cxnLst/>
              <a:rect l="l" t="t" r="r" b="b"/>
              <a:pathLst>
                <a:path w="3967613" h="1231294">
                  <a:moveTo>
                    <a:pt x="25696" y="0"/>
                  </a:moveTo>
                  <a:lnTo>
                    <a:pt x="3941917" y="0"/>
                  </a:lnTo>
                  <a:cubicBezTo>
                    <a:pt x="3948732" y="0"/>
                    <a:pt x="3955268" y="2707"/>
                    <a:pt x="3960087" y="7526"/>
                  </a:cubicBezTo>
                  <a:cubicBezTo>
                    <a:pt x="3964906" y="12345"/>
                    <a:pt x="3967613" y="18881"/>
                    <a:pt x="3967613" y="25696"/>
                  </a:cubicBezTo>
                  <a:lnTo>
                    <a:pt x="3967613" y="1205599"/>
                  </a:lnTo>
                  <a:cubicBezTo>
                    <a:pt x="3967613" y="1219790"/>
                    <a:pt x="3956109" y="1231294"/>
                    <a:pt x="3941917" y="1231294"/>
                  </a:cubicBezTo>
                  <a:lnTo>
                    <a:pt x="25696" y="1231294"/>
                  </a:lnTo>
                  <a:cubicBezTo>
                    <a:pt x="11504" y="1231294"/>
                    <a:pt x="0" y="1219790"/>
                    <a:pt x="0" y="1205599"/>
                  </a:cubicBezTo>
                  <a:lnTo>
                    <a:pt x="0" y="25696"/>
                  </a:lnTo>
                  <a:cubicBezTo>
                    <a:pt x="0" y="11504"/>
                    <a:pt x="11504" y="0"/>
                    <a:pt x="25696" y="0"/>
                  </a:cubicBezTo>
                  <a:close/>
                </a:path>
              </a:pathLst>
            </a:custGeom>
            <a:solidFill>
              <a:srgbClr val="123524"/>
            </a:solidFill>
          </p:spPr>
        </p:sp>
        <p:sp>
          <p:nvSpPr>
            <p:cNvPr id="8" name="TextBox 8"/>
            <p:cNvSpPr txBox="1"/>
            <p:nvPr/>
          </p:nvSpPr>
          <p:spPr>
            <a:xfrm>
              <a:off x="0" y="-38100"/>
              <a:ext cx="3967613" cy="1269394"/>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1928454" y="2852357"/>
            <a:ext cx="12331139" cy="4591812"/>
          </a:xfrm>
          <a:prstGeom prst="rect">
            <a:avLst/>
          </a:prstGeom>
        </p:spPr>
        <p:txBody>
          <a:bodyPr lIns="0" tIns="0" rIns="0" bIns="0" rtlCol="0" anchor="t">
            <a:spAutoFit/>
          </a:bodyPr>
          <a:lstStyle/>
          <a:p>
            <a:pPr algn="l">
              <a:lnSpc>
                <a:spcPts val="9008"/>
              </a:lnSpc>
            </a:pPr>
            <a:r>
              <a:rPr lang="en-US" sz="7699" b="1" spc="-23" dirty="0">
                <a:solidFill>
                  <a:srgbClr val="FFFFFF"/>
                </a:solidFill>
                <a:latin typeface="Proxima Nova Heavy"/>
                <a:ea typeface="Proxima Nova Heavy"/>
                <a:cs typeface="Proxima Nova Heavy"/>
                <a:sym typeface="Proxima Nova Heavy"/>
              </a:rPr>
              <a:t>INFORME NARRATIVO DE RENDICIÓN DE CUENTAS PERIODO </a:t>
            </a:r>
            <a:r>
              <a:rPr lang="en-US" sz="7699" b="1" spc="-23" dirty="0" smtClean="0">
                <a:solidFill>
                  <a:srgbClr val="FFFFFF"/>
                </a:solidFill>
                <a:latin typeface="Proxima Nova Heavy"/>
                <a:ea typeface="Proxima Nova Heavy"/>
                <a:cs typeface="Proxima Nova Heavy"/>
                <a:sym typeface="Proxima Nova Heavy"/>
              </a:rPr>
              <a:t>2025</a:t>
            </a:r>
            <a:endParaRPr lang="en-US" sz="7699" b="1" spc="-23" dirty="0">
              <a:solidFill>
                <a:srgbClr val="FFFFFF"/>
              </a:solidFill>
              <a:latin typeface="Proxima Nova Heavy"/>
              <a:ea typeface="Proxima Nova Heavy"/>
              <a:cs typeface="Proxima Nova Heavy"/>
              <a:sym typeface="Proxima Nova Heavy"/>
            </a:endParaRPr>
          </a:p>
          <a:p>
            <a:pPr algn="l">
              <a:lnSpc>
                <a:spcPts val="9008"/>
              </a:lnSpc>
            </a:pPr>
            <a:endParaRPr lang="en-US" sz="7699" b="1" spc="-23" dirty="0">
              <a:solidFill>
                <a:srgbClr val="FFFFFF"/>
              </a:solidFill>
              <a:latin typeface="Proxima Nova Heavy"/>
              <a:ea typeface="Proxima Nova Heavy"/>
              <a:cs typeface="Proxima Nova Heavy"/>
              <a:sym typeface="Proxima Nova Heavy"/>
            </a:endParaRPr>
          </a:p>
        </p:txBody>
      </p:sp>
      <p:sp>
        <p:nvSpPr>
          <p:cNvPr id="10" name="Freeform 10"/>
          <p:cNvSpPr/>
          <p:nvPr/>
        </p:nvSpPr>
        <p:spPr>
          <a:xfrm>
            <a:off x="9227936" y="5143500"/>
            <a:ext cx="1366078" cy="1080910"/>
          </a:xfrm>
          <a:custGeom>
            <a:avLst/>
            <a:gdLst/>
            <a:ahLst/>
            <a:cxnLst/>
            <a:rect l="l" t="t" r="r" b="b"/>
            <a:pathLst>
              <a:path w="1366078" h="1080910">
                <a:moveTo>
                  <a:pt x="0" y="0"/>
                </a:moveTo>
                <a:lnTo>
                  <a:pt x="1366078" y="0"/>
                </a:lnTo>
                <a:lnTo>
                  <a:pt x="1366078" y="1080910"/>
                </a:lnTo>
                <a:lnTo>
                  <a:pt x="0" y="108091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1" name="Freeform 11"/>
          <p:cNvSpPr/>
          <p:nvPr/>
        </p:nvSpPr>
        <p:spPr>
          <a:xfrm flipH="1">
            <a:off x="-358626" y="-1342846"/>
            <a:ext cx="3078156" cy="2685691"/>
          </a:xfrm>
          <a:custGeom>
            <a:avLst/>
            <a:gdLst/>
            <a:ahLst/>
            <a:cxnLst/>
            <a:rect l="l" t="t" r="r" b="b"/>
            <a:pathLst>
              <a:path w="3078156" h="2685691">
                <a:moveTo>
                  <a:pt x="3078157" y="0"/>
                </a:moveTo>
                <a:lnTo>
                  <a:pt x="0" y="0"/>
                </a:lnTo>
                <a:lnTo>
                  <a:pt x="0" y="2685692"/>
                </a:lnTo>
                <a:lnTo>
                  <a:pt x="3078157" y="2685692"/>
                </a:lnTo>
                <a:lnTo>
                  <a:pt x="3078157"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372675"/>
            <a:ext cx="19484572" cy="1216626"/>
            <a:chOff x="0" y="0"/>
            <a:chExt cx="5131739" cy="320428"/>
          </a:xfrm>
        </p:grpSpPr>
        <p:sp>
          <p:nvSpPr>
            <p:cNvPr id="3"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4"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7" name="Rectángulo 6"/>
          <p:cNvSpPr/>
          <p:nvPr/>
        </p:nvSpPr>
        <p:spPr>
          <a:xfrm>
            <a:off x="685800" y="342900"/>
            <a:ext cx="7217297" cy="797654"/>
          </a:xfrm>
          <a:prstGeom prst="rect">
            <a:avLst/>
          </a:prstGeom>
        </p:spPr>
        <p:txBody>
          <a:bodyPr wrap="none">
            <a:spAutoFit/>
          </a:bodyPr>
          <a:lstStyle/>
          <a:p>
            <a:pPr algn="ctr">
              <a:lnSpc>
                <a:spcPts val="5490"/>
              </a:lnSpc>
            </a:pPr>
            <a:r>
              <a:rPr lang="en-US" sz="4400" b="1" spc="-13" dirty="0" smtClean="0">
                <a:solidFill>
                  <a:srgbClr val="317218"/>
                </a:solidFill>
                <a:latin typeface="Proxima Nova Heavy"/>
                <a:ea typeface="Proxima Nova Heavy"/>
                <a:cs typeface="Proxima Nova Heavy"/>
                <a:sym typeface="Proxima Nova Heavy"/>
              </a:rPr>
              <a:t>OBJETIVOS DEL INFORME</a:t>
            </a:r>
            <a:endParaRPr lang="en-US" sz="4400" b="1" spc="-13" dirty="0">
              <a:solidFill>
                <a:srgbClr val="317218"/>
              </a:solidFill>
              <a:latin typeface="Proxima Nova Heavy"/>
              <a:ea typeface="Proxima Nova Heavy"/>
              <a:cs typeface="Proxima Nova Heavy"/>
              <a:sym typeface="Proxima Nova Heavy"/>
            </a:endParaRPr>
          </a:p>
        </p:txBody>
      </p:sp>
      <p:sp>
        <p:nvSpPr>
          <p:cNvPr id="9" name="TextBox 6"/>
          <p:cNvSpPr txBox="1"/>
          <p:nvPr/>
        </p:nvSpPr>
        <p:spPr>
          <a:xfrm>
            <a:off x="990600" y="1287855"/>
            <a:ext cx="15925800" cy="8309967"/>
          </a:xfrm>
          <a:prstGeom prst="rect">
            <a:avLst/>
          </a:prstGeom>
        </p:spPr>
        <p:txBody>
          <a:bodyPr wrap="square" lIns="0" tIns="0" rIns="0" bIns="0" rtlCol="0" anchor="t">
            <a:spAutoFit/>
          </a:bodyPr>
          <a:lstStyle/>
          <a:p>
            <a:pPr algn="just"/>
            <a:r>
              <a:rPr lang="es-MX" sz="3600" dirty="0">
                <a:solidFill>
                  <a:srgbClr val="000000"/>
                </a:solidFill>
                <a:latin typeface="Inter"/>
                <a:ea typeface="Inter"/>
                <a:cs typeface="Inter"/>
                <a:sym typeface="Inter"/>
              </a:rPr>
              <a:t>•	Informar a la Ciudadanía y Nacionalidades respecto de los temas priorizados y remitidos al Consorcio para la Gestión Ambiental del </a:t>
            </a:r>
            <a:r>
              <a:rPr lang="es-MX" sz="3600" dirty="0" err="1">
                <a:solidFill>
                  <a:srgbClr val="000000"/>
                </a:solidFill>
                <a:latin typeface="Inter"/>
                <a:ea typeface="Inter"/>
                <a:cs typeface="Inter"/>
                <a:sym typeface="Inter"/>
              </a:rPr>
              <a:t>AEDSPPz</a:t>
            </a:r>
            <a:r>
              <a:rPr lang="es-MX" sz="3600" dirty="0">
                <a:solidFill>
                  <a:srgbClr val="000000"/>
                </a:solidFill>
                <a:latin typeface="Inter"/>
                <a:ea typeface="Inter"/>
                <a:cs typeface="Inter"/>
                <a:sym typeface="Inter"/>
              </a:rPr>
              <a:t> por la Asamblea en el marco de la FASE 1 del proceso de rendición de cuentas</a:t>
            </a:r>
            <a:r>
              <a:rPr lang="es-MX" sz="3600" dirty="0" smtClean="0">
                <a:solidFill>
                  <a:srgbClr val="000000"/>
                </a:solidFill>
                <a:latin typeface="Inter"/>
                <a:ea typeface="Inter"/>
                <a:cs typeface="Inter"/>
                <a:sym typeface="Inter"/>
              </a:rPr>
              <a:t>.</a:t>
            </a:r>
          </a:p>
          <a:p>
            <a:pPr algn="just"/>
            <a:endParaRPr lang="es-MX" sz="3600" dirty="0">
              <a:solidFill>
                <a:srgbClr val="000000"/>
              </a:solidFill>
              <a:latin typeface="Inter"/>
              <a:ea typeface="Inter"/>
              <a:cs typeface="Inter"/>
              <a:sym typeface="Inter"/>
            </a:endParaRPr>
          </a:p>
          <a:p>
            <a:pPr algn="just"/>
            <a:r>
              <a:rPr lang="es-MX" sz="3600" dirty="0">
                <a:solidFill>
                  <a:srgbClr val="000000"/>
                </a:solidFill>
                <a:latin typeface="Inter"/>
                <a:ea typeface="Inter"/>
                <a:cs typeface="Inter"/>
                <a:sym typeface="Inter"/>
              </a:rPr>
              <a:t>•	Informar a la ciudadanía y Nacionalidades sobre los resultados </a:t>
            </a:r>
            <a:r>
              <a:rPr lang="es-MX" sz="3600" dirty="0" smtClean="0">
                <a:solidFill>
                  <a:srgbClr val="000000"/>
                </a:solidFill>
                <a:latin typeface="Inter"/>
                <a:ea typeface="Inter"/>
                <a:cs typeface="Inter"/>
                <a:sym typeface="Inter"/>
              </a:rPr>
              <a:t>alcanzados </a:t>
            </a:r>
            <a:r>
              <a:rPr lang="es-MX" sz="3600" dirty="0">
                <a:solidFill>
                  <a:srgbClr val="000000"/>
                </a:solidFill>
                <a:latin typeface="Inter"/>
                <a:ea typeface="Inter"/>
                <a:cs typeface="Inter"/>
                <a:sym typeface="Inter"/>
              </a:rPr>
              <a:t>tras la ejecución de proyectos y actividades en el año 2025</a:t>
            </a:r>
            <a:r>
              <a:rPr lang="es-MX" sz="3600" dirty="0" smtClean="0">
                <a:solidFill>
                  <a:srgbClr val="000000"/>
                </a:solidFill>
                <a:latin typeface="Inter"/>
                <a:ea typeface="Inter"/>
                <a:cs typeface="Inter"/>
                <a:sym typeface="Inter"/>
              </a:rPr>
              <a:t>.</a:t>
            </a:r>
          </a:p>
          <a:p>
            <a:pPr algn="just"/>
            <a:endParaRPr lang="es-MX" sz="3600" dirty="0">
              <a:solidFill>
                <a:srgbClr val="000000"/>
              </a:solidFill>
              <a:latin typeface="Inter"/>
              <a:ea typeface="Inter"/>
              <a:cs typeface="Inter"/>
              <a:sym typeface="Inter"/>
            </a:endParaRPr>
          </a:p>
          <a:p>
            <a:pPr algn="just"/>
            <a:r>
              <a:rPr lang="es-MX" sz="3600" dirty="0">
                <a:solidFill>
                  <a:srgbClr val="000000"/>
                </a:solidFill>
                <a:latin typeface="Inter"/>
                <a:ea typeface="Inter"/>
                <a:cs typeface="Inter"/>
                <a:sym typeface="Inter"/>
              </a:rPr>
              <a:t>•	Elaborar un informe de rendición de cuentas participativo y que cumpla con todos los requerimientos planteados en la FASE 2 del proceso de rendición de cuentas</a:t>
            </a:r>
            <a:r>
              <a:rPr lang="es-MX" sz="3600" dirty="0" smtClean="0">
                <a:solidFill>
                  <a:srgbClr val="000000"/>
                </a:solidFill>
                <a:latin typeface="Inter"/>
                <a:ea typeface="Inter"/>
                <a:cs typeface="Inter"/>
                <a:sym typeface="Inter"/>
              </a:rPr>
              <a:t>.</a:t>
            </a:r>
          </a:p>
          <a:p>
            <a:pPr algn="just"/>
            <a:endParaRPr lang="es-MX" sz="3600" dirty="0">
              <a:solidFill>
                <a:srgbClr val="000000"/>
              </a:solidFill>
              <a:latin typeface="Inter"/>
              <a:ea typeface="Inter"/>
              <a:cs typeface="Inter"/>
              <a:sym typeface="Inter"/>
            </a:endParaRPr>
          </a:p>
          <a:p>
            <a:pPr algn="just"/>
            <a:r>
              <a:rPr lang="es-MX" sz="3600" dirty="0">
                <a:solidFill>
                  <a:srgbClr val="000000"/>
                </a:solidFill>
                <a:latin typeface="Inter"/>
                <a:ea typeface="Inter"/>
                <a:cs typeface="Inter"/>
                <a:sym typeface="Inter"/>
              </a:rPr>
              <a:t>•	Contar con los insumos requeridos por el Consejo de Participación Ciudadana y Control Social (CPCCS).</a:t>
            </a:r>
          </a:p>
          <a:p>
            <a:pPr algn="just"/>
            <a:r>
              <a:rPr lang="en-US" sz="3600" dirty="0" smtClean="0">
                <a:solidFill>
                  <a:srgbClr val="000000"/>
                </a:solidFill>
                <a:latin typeface="Inter"/>
                <a:ea typeface="Inter"/>
                <a:cs typeface="Inter"/>
                <a:sym typeface="Inter"/>
              </a:rPr>
              <a:t>. </a:t>
            </a:r>
            <a:endParaRPr lang="en-US" sz="3600" dirty="0">
              <a:solidFill>
                <a:srgbClr val="000000"/>
              </a:solidFill>
              <a:latin typeface="Inter"/>
              <a:ea typeface="Inter"/>
              <a:cs typeface="Inter"/>
              <a:sym typeface="Inter"/>
            </a:endParaRPr>
          </a:p>
        </p:txBody>
      </p:sp>
    </p:spTree>
    <p:extLst>
      <p:ext uri="{BB962C8B-B14F-4D97-AF65-F5344CB8AC3E}">
        <p14:creationId xmlns:p14="http://schemas.microsoft.com/office/powerpoint/2010/main" val="2507648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372675"/>
            <a:ext cx="19484572" cy="1216626"/>
            <a:chOff x="0" y="0"/>
            <a:chExt cx="5131739" cy="320428"/>
          </a:xfrm>
        </p:grpSpPr>
        <p:sp>
          <p:nvSpPr>
            <p:cNvPr id="3"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4"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2323618" y="556442"/>
            <a:ext cx="14548899" cy="683895"/>
          </a:xfrm>
          <a:prstGeom prst="rect">
            <a:avLst/>
          </a:prstGeom>
        </p:spPr>
        <p:txBody>
          <a:bodyPr lIns="0" tIns="0" rIns="0" bIns="0" rtlCol="0" anchor="t">
            <a:spAutoFit/>
          </a:bodyPr>
          <a:lstStyle/>
          <a:p>
            <a:pPr algn="ctr">
              <a:lnSpc>
                <a:spcPts val="5490"/>
              </a:lnSpc>
            </a:pPr>
            <a:r>
              <a:rPr lang="en-US" sz="4500" b="1" spc="-13" dirty="0">
                <a:solidFill>
                  <a:srgbClr val="317218"/>
                </a:solidFill>
                <a:latin typeface="Proxima Nova Heavy"/>
                <a:ea typeface="Proxima Nova Heavy"/>
                <a:cs typeface="Proxima Nova Heavy"/>
                <a:sym typeface="Proxima Nova Heavy"/>
              </a:rPr>
              <a:t>I. TEMAS PRIORIZADOS POR LA CIUDADANÍA</a:t>
            </a:r>
          </a:p>
        </p:txBody>
      </p:sp>
      <p:sp>
        <p:nvSpPr>
          <p:cNvPr id="6" name="TextBox 6"/>
          <p:cNvSpPr txBox="1"/>
          <p:nvPr/>
        </p:nvSpPr>
        <p:spPr>
          <a:xfrm>
            <a:off x="1112636" y="1714500"/>
            <a:ext cx="16230600" cy="6335068"/>
          </a:xfrm>
          <a:prstGeom prst="rect">
            <a:avLst/>
          </a:prstGeom>
        </p:spPr>
        <p:txBody>
          <a:bodyPr lIns="0" tIns="0" rIns="0" bIns="0" rtlCol="0" anchor="t">
            <a:spAutoFit/>
          </a:bodyPr>
          <a:lstStyle/>
          <a:p>
            <a:pPr algn="just">
              <a:lnSpc>
                <a:spcPts val="3780"/>
              </a:lnSpc>
            </a:pPr>
            <a:r>
              <a:rPr lang="en-US" sz="3600" dirty="0">
                <a:solidFill>
                  <a:srgbClr val="000000"/>
                </a:solidFill>
                <a:latin typeface="Inter"/>
                <a:ea typeface="Inter"/>
                <a:cs typeface="Inter"/>
                <a:sym typeface="Inter"/>
              </a:rPr>
              <a:t>El 06 de mayo de 2025 </a:t>
            </a:r>
            <a:r>
              <a:rPr lang="en-US" sz="3600" dirty="0" err="1">
                <a:solidFill>
                  <a:srgbClr val="000000"/>
                </a:solidFill>
                <a:latin typeface="Inter"/>
                <a:ea typeface="Inter"/>
                <a:cs typeface="Inter"/>
                <a:sym typeface="Inter"/>
              </a:rPr>
              <a:t>como</a:t>
            </a:r>
            <a:r>
              <a:rPr lang="en-US" sz="3600" dirty="0">
                <a:solidFill>
                  <a:srgbClr val="000000"/>
                </a:solidFill>
                <a:latin typeface="Inter"/>
                <a:ea typeface="Inter"/>
                <a:cs typeface="Inter"/>
                <a:sym typeface="Inter"/>
              </a:rPr>
              <a:t> parte de la </a:t>
            </a:r>
            <a:r>
              <a:rPr lang="en-US" sz="3600" dirty="0" err="1">
                <a:solidFill>
                  <a:srgbClr val="000000"/>
                </a:solidFill>
                <a:latin typeface="Inter"/>
                <a:ea typeface="Inter"/>
                <a:cs typeface="Inter"/>
                <a:sym typeface="Inter"/>
              </a:rPr>
              <a:t>Fase</a:t>
            </a:r>
            <a:r>
              <a:rPr lang="en-US" sz="3600" dirty="0">
                <a:solidFill>
                  <a:srgbClr val="000000"/>
                </a:solidFill>
                <a:latin typeface="Inter"/>
                <a:ea typeface="Inter"/>
                <a:cs typeface="Inter"/>
                <a:sym typeface="Inter"/>
              </a:rPr>
              <a:t> 1 del </a:t>
            </a:r>
            <a:r>
              <a:rPr lang="en-US" sz="3600" dirty="0" err="1">
                <a:solidFill>
                  <a:srgbClr val="000000"/>
                </a:solidFill>
                <a:latin typeface="Inter"/>
                <a:ea typeface="Inter"/>
                <a:cs typeface="Inter"/>
                <a:sym typeface="Inter"/>
              </a:rPr>
              <a:t>proceso</a:t>
            </a:r>
            <a:r>
              <a:rPr lang="en-US" sz="3600" dirty="0">
                <a:solidFill>
                  <a:srgbClr val="000000"/>
                </a:solidFill>
                <a:latin typeface="Inter"/>
                <a:ea typeface="Inter"/>
                <a:cs typeface="Inter"/>
                <a:sym typeface="Inter"/>
              </a:rPr>
              <a:t> de </a:t>
            </a:r>
            <a:r>
              <a:rPr lang="en-US" sz="3600" dirty="0" err="1">
                <a:solidFill>
                  <a:srgbClr val="000000"/>
                </a:solidFill>
                <a:latin typeface="Inter"/>
                <a:ea typeface="Inter"/>
                <a:cs typeface="Inter"/>
                <a:sym typeface="Inter"/>
              </a:rPr>
              <a:t>Rendición</a:t>
            </a:r>
            <a:r>
              <a:rPr lang="en-US" sz="3600" dirty="0">
                <a:solidFill>
                  <a:srgbClr val="000000"/>
                </a:solidFill>
                <a:latin typeface="Inter"/>
                <a:ea typeface="Inter"/>
                <a:cs typeface="Inter"/>
                <a:sym typeface="Inter"/>
              </a:rPr>
              <a:t> de </a:t>
            </a:r>
            <a:r>
              <a:rPr lang="en-US" sz="3600" dirty="0" err="1">
                <a:solidFill>
                  <a:srgbClr val="000000"/>
                </a:solidFill>
                <a:latin typeface="Inter"/>
                <a:ea typeface="Inter"/>
                <a:cs typeface="Inter"/>
                <a:sym typeface="Inter"/>
              </a:rPr>
              <a:t>Cuentas</a:t>
            </a:r>
            <a:r>
              <a:rPr lang="en-US" sz="3600" dirty="0">
                <a:solidFill>
                  <a:srgbClr val="000000"/>
                </a:solidFill>
                <a:latin typeface="Inter"/>
                <a:ea typeface="Inter"/>
                <a:cs typeface="Inter"/>
                <a:sym typeface="Inter"/>
              </a:rPr>
              <a:t>, la </a:t>
            </a:r>
            <a:r>
              <a:rPr lang="en-US" sz="3600" dirty="0" err="1">
                <a:solidFill>
                  <a:srgbClr val="000000"/>
                </a:solidFill>
                <a:latin typeface="Inter"/>
                <a:ea typeface="Inter"/>
                <a:cs typeface="Inter"/>
                <a:sym typeface="Inter"/>
              </a:rPr>
              <a:t>Ciudadanía</a:t>
            </a:r>
            <a:r>
              <a:rPr lang="en-US" sz="3600" dirty="0">
                <a:solidFill>
                  <a:srgbClr val="000000"/>
                </a:solidFill>
                <a:latin typeface="Inter"/>
                <a:ea typeface="Inter"/>
                <a:cs typeface="Inter"/>
                <a:sym typeface="Inter"/>
              </a:rPr>
              <a:t> y </a:t>
            </a:r>
            <a:r>
              <a:rPr lang="en-US" sz="3600" dirty="0" err="1">
                <a:solidFill>
                  <a:srgbClr val="000000"/>
                </a:solidFill>
                <a:latin typeface="Inter"/>
                <a:ea typeface="Inter"/>
                <a:cs typeface="Inter"/>
                <a:sym typeface="Inter"/>
              </a:rPr>
              <a:t>Nacionalidades</a:t>
            </a:r>
            <a:r>
              <a:rPr lang="en-US" sz="3600" dirty="0">
                <a:solidFill>
                  <a:srgbClr val="000000"/>
                </a:solidFill>
                <a:latin typeface="Inter"/>
                <a:ea typeface="Inter"/>
                <a:cs typeface="Inter"/>
                <a:sym typeface="Inter"/>
              </a:rPr>
              <a:t> </a:t>
            </a:r>
            <a:r>
              <a:rPr lang="en-US" sz="3600" dirty="0" err="1">
                <a:solidFill>
                  <a:srgbClr val="000000"/>
                </a:solidFill>
                <a:latin typeface="Inter"/>
                <a:ea typeface="Inter"/>
                <a:cs typeface="Inter"/>
                <a:sym typeface="Inter"/>
              </a:rPr>
              <a:t>priorizó</a:t>
            </a:r>
            <a:r>
              <a:rPr lang="en-US" sz="3600" dirty="0">
                <a:solidFill>
                  <a:srgbClr val="000000"/>
                </a:solidFill>
                <a:latin typeface="Inter"/>
                <a:ea typeface="Inter"/>
                <a:cs typeface="Inter"/>
                <a:sym typeface="Inter"/>
              </a:rPr>
              <a:t> </a:t>
            </a:r>
            <a:r>
              <a:rPr lang="en-US" sz="3600" dirty="0" err="1">
                <a:solidFill>
                  <a:srgbClr val="000000"/>
                </a:solidFill>
                <a:latin typeface="Inter"/>
                <a:ea typeface="Inter"/>
                <a:cs typeface="Inter"/>
                <a:sym typeface="Inter"/>
              </a:rPr>
              <a:t>los</a:t>
            </a:r>
            <a:r>
              <a:rPr lang="en-US" sz="3600" dirty="0">
                <a:solidFill>
                  <a:srgbClr val="000000"/>
                </a:solidFill>
                <a:latin typeface="Inter"/>
                <a:ea typeface="Inter"/>
                <a:cs typeface="Inter"/>
                <a:sym typeface="Inter"/>
              </a:rPr>
              <a:t> </a:t>
            </a:r>
            <a:r>
              <a:rPr lang="en-US" sz="3600" dirty="0" err="1">
                <a:solidFill>
                  <a:srgbClr val="000000"/>
                </a:solidFill>
                <a:latin typeface="Inter"/>
                <a:ea typeface="Inter"/>
                <a:cs typeface="Inter"/>
                <a:sym typeface="Inter"/>
              </a:rPr>
              <a:t>siguientes</a:t>
            </a:r>
            <a:r>
              <a:rPr lang="en-US" sz="3600" dirty="0">
                <a:solidFill>
                  <a:srgbClr val="000000"/>
                </a:solidFill>
                <a:latin typeface="Inter"/>
                <a:ea typeface="Inter"/>
                <a:cs typeface="Inter"/>
                <a:sym typeface="Inter"/>
              </a:rPr>
              <a:t> </a:t>
            </a:r>
            <a:r>
              <a:rPr lang="en-US" sz="3600" dirty="0" err="1">
                <a:solidFill>
                  <a:srgbClr val="000000"/>
                </a:solidFill>
                <a:latin typeface="Inter"/>
                <a:ea typeface="Inter"/>
                <a:cs typeface="Inter"/>
                <a:sym typeface="Inter"/>
              </a:rPr>
              <a:t>temas</a:t>
            </a:r>
            <a:r>
              <a:rPr lang="en-US" sz="3600" dirty="0">
                <a:solidFill>
                  <a:srgbClr val="000000"/>
                </a:solidFill>
                <a:latin typeface="Inter"/>
                <a:ea typeface="Inter"/>
                <a:cs typeface="Inter"/>
                <a:sym typeface="Inter"/>
              </a:rPr>
              <a:t>:</a:t>
            </a:r>
          </a:p>
          <a:p>
            <a:pPr marL="582932" lvl="1" indent="-291466" algn="just">
              <a:lnSpc>
                <a:spcPts val="3780"/>
              </a:lnSpc>
              <a:buFont typeface="Arial"/>
              <a:buChar char="•"/>
            </a:pPr>
            <a:r>
              <a:rPr lang="en-US" sz="3600" b="1" dirty="0" err="1" smtClean="0">
                <a:solidFill>
                  <a:srgbClr val="000000"/>
                </a:solidFill>
                <a:latin typeface="Inter"/>
                <a:ea typeface="Inter"/>
                <a:cs typeface="Inter"/>
                <a:sym typeface="Inter"/>
              </a:rPr>
              <a:t>Tema</a:t>
            </a:r>
            <a:r>
              <a:rPr lang="en-US" sz="3600" b="1" dirty="0" smtClean="0">
                <a:solidFill>
                  <a:srgbClr val="000000"/>
                </a:solidFill>
                <a:latin typeface="Inter"/>
                <a:ea typeface="Inter"/>
                <a:cs typeface="Inter"/>
                <a:sym typeface="Inter"/>
              </a:rPr>
              <a:t> 1: </a:t>
            </a:r>
            <a:r>
              <a:rPr lang="es-MX" sz="3600" dirty="0" smtClean="0">
                <a:solidFill>
                  <a:srgbClr val="000000"/>
                </a:solidFill>
                <a:latin typeface="Inter"/>
                <a:ea typeface="Inter"/>
                <a:cs typeface="Inter"/>
                <a:sym typeface="Inter"/>
              </a:rPr>
              <a:t>Elaboración </a:t>
            </a:r>
            <a:r>
              <a:rPr lang="es-MX" sz="3600" dirty="0">
                <a:solidFill>
                  <a:srgbClr val="000000"/>
                </a:solidFill>
                <a:latin typeface="Inter"/>
                <a:ea typeface="Inter"/>
                <a:cs typeface="Inter"/>
                <a:sym typeface="Inter"/>
              </a:rPr>
              <a:t>de Plan Operativo Anual 2025 - Plan Anual de Contrataciones 2025</a:t>
            </a:r>
            <a:endParaRPr lang="en-US" sz="3600" dirty="0" smtClean="0">
              <a:solidFill>
                <a:srgbClr val="000000"/>
              </a:solidFill>
              <a:latin typeface="Inter"/>
              <a:ea typeface="Inter"/>
              <a:cs typeface="Inter"/>
              <a:sym typeface="Inter"/>
            </a:endParaRPr>
          </a:p>
          <a:p>
            <a:pPr marL="582932" lvl="1" indent="-291466" algn="just">
              <a:lnSpc>
                <a:spcPts val="3780"/>
              </a:lnSpc>
              <a:buFont typeface="Arial"/>
              <a:buChar char="•"/>
            </a:pPr>
            <a:r>
              <a:rPr lang="en-US" sz="3600" b="1" dirty="0" err="1" smtClean="0">
                <a:solidFill>
                  <a:srgbClr val="000000"/>
                </a:solidFill>
                <a:latin typeface="Inter"/>
                <a:ea typeface="Inter"/>
                <a:cs typeface="Inter"/>
                <a:sym typeface="Inter"/>
              </a:rPr>
              <a:t>Tema</a:t>
            </a:r>
            <a:r>
              <a:rPr lang="en-US" sz="3600" b="1" dirty="0" smtClean="0">
                <a:solidFill>
                  <a:srgbClr val="000000"/>
                </a:solidFill>
                <a:latin typeface="Inter"/>
                <a:ea typeface="Inter"/>
                <a:cs typeface="Inter"/>
                <a:sym typeface="Inter"/>
              </a:rPr>
              <a:t> 2: </a:t>
            </a:r>
            <a:r>
              <a:rPr lang="es-MX" sz="3600" dirty="0" smtClean="0">
                <a:solidFill>
                  <a:srgbClr val="000000"/>
                </a:solidFill>
                <a:latin typeface="Inter"/>
                <a:ea typeface="Inter"/>
                <a:cs typeface="Inter"/>
                <a:sym typeface="Inter"/>
              </a:rPr>
              <a:t>Ejecución </a:t>
            </a:r>
            <a:r>
              <a:rPr lang="es-MX" sz="3600" dirty="0">
                <a:solidFill>
                  <a:srgbClr val="000000"/>
                </a:solidFill>
                <a:latin typeface="Inter"/>
                <a:ea typeface="Inter"/>
                <a:cs typeface="Inter"/>
                <a:sym typeface="Inter"/>
              </a:rPr>
              <a:t>de 3 talleres interinstitucionales con los </a:t>
            </a:r>
            <a:r>
              <a:rPr lang="es-MX" sz="3600" dirty="0" err="1">
                <a:solidFill>
                  <a:srgbClr val="000000"/>
                </a:solidFill>
                <a:latin typeface="Inter"/>
                <a:ea typeface="Inter"/>
                <a:cs typeface="Inter"/>
                <a:sym typeface="Inter"/>
              </a:rPr>
              <a:t>GADs</a:t>
            </a:r>
            <a:r>
              <a:rPr lang="es-MX" sz="3600" dirty="0">
                <a:solidFill>
                  <a:srgbClr val="000000"/>
                </a:solidFill>
                <a:latin typeface="Inter"/>
                <a:ea typeface="Inter"/>
                <a:cs typeface="Inter"/>
                <a:sym typeface="Inter"/>
              </a:rPr>
              <a:t> miembros del consorcio GAAEDSPP-Orientados al fortalecimiento de la producción sostenible y el manejo forestal sostenible en la provincia de Pastaza.</a:t>
            </a:r>
            <a:endParaRPr lang="en-US" sz="3600" dirty="0" smtClean="0">
              <a:solidFill>
                <a:srgbClr val="000000"/>
              </a:solidFill>
              <a:latin typeface="Inter"/>
              <a:ea typeface="Inter"/>
              <a:cs typeface="Inter"/>
              <a:sym typeface="Inter"/>
            </a:endParaRPr>
          </a:p>
          <a:p>
            <a:pPr marL="582932" lvl="1" indent="-291466" algn="just">
              <a:lnSpc>
                <a:spcPts val="3780"/>
              </a:lnSpc>
              <a:buFont typeface="Arial"/>
              <a:buChar char="•"/>
            </a:pPr>
            <a:r>
              <a:rPr lang="en-US" sz="3600" b="1" dirty="0" err="1" smtClean="0">
                <a:solidFill>
                  <a:srgbClr val="000000"/>
                </a:solidFill>
                <a:latin typeface="Inter"/>
                <a:ea typeface="Inter"/>
                <a:cs typeface="Inter"/>
                <a:sym typeface="Inter"/>
              </a:rPr>
              <a:t>Tema</a:t>
            </a:r>
            <a:r>
              <a:rPr lang="en-US" sz="3600" b="1" dirty="0" smtClean="0">
                <a:solidFill>
                  <a:srgbClr val="000000"/>
                </a:solidFill>
                <a:latin typeface="Inter"/>
                <a:ea typeface="Inter"/>
                <a:cs typeface="Inter"/>
                <a:sym typeface="Inter"/>
              </a:rPr>
              <a:t> 3: </a:t>
            </a:r>
            <a:r>
              <a:rPr lang="es-MX" sz="3600" dirty="0" smtClean="0">
                <a:solidFill>
                  <a:srgbClr val="000000"/>
                </a:solidFill>
                <a:latin typeface="Inter"/>
                <a:ea typeface="Inter"/>
                <a:cs typeface="Inter"/>
                <a:sym typeface="Inter"/>
              </a:rPr>
              <a:t>Elaboración </a:t>
            </a:r>
            <a:r>
              <a:rPr lang="es-MX" sz="3600" dirty="0">
                <a:solidFill>
                  <a:srgbClr val="000000"/>
                </a:solidFill>
                <a:latin typeface="Inter"/>
                <a:ea typeface="Inter"/>
                <a:cs typeface="Inter"/>
                <a:sym typeface="Inter"/>
              </a:rPr>
              <a:t>del Plan estratégico institucional 2026-2029</a:t>
            </a:r>
            <a:endParaRPr lang="en-US" sz="3600" dirty="0" smtClean="0">
              <a:solidFill>
                <a:srgbClr val="000000"/>
              </a:solidFill>
              <a:latin typeface="Inter"/>
              <a:ea typeface="Inter"/>
              <a:cs typeface="Inter"/>
              <a:sym typeface="Inter"/>
            </a:endParaRPr>
          </a:p>
          <a:p>
            <a:pPr marL="582932" lvl="1" indent="-291466" algn="just">
              <a:lnSpc>
                <a:spcPts val="3780"/>
              </a:lnSpc>
              <a:buFont typeface="Arial"/>
              <a:buChar char="•"/>
            </a:pPr>
            <a:r>
              <a:rPr lang="en-US" sz="3600" b="1" dirty="0" err="1" smtClean="0">
                <a:solidFill>
                  <a:srgbClr val="000000"/>
                </a:solidFill>
                <a:latin typeface="Inter"/>
                <a:ea typeface="Inter"/>
                <a:cs typeface="Inter"/>
                <a:sym typeface="Inter"/>
              </a:rPr>
              <a:t>Tema</a:t>
            </a:r>
            <a:r>
              <a:rPr lang="en-US" sz="3600" b="1" dirty="0" smtClean="0">
                <a:solidFill>
                  <a:srgbClr val="000000"/>
                </a:solidFill>
                <a:latin typeface="Inter"/>
                <a:ea typeface="Inter"/>
                <a:cs typeface="Inter"/>
                <a:sym typeface="Inter"/>
              </a:rPr>
              <a:t> 4: </a:t>
            </a:r>
            <a:r>
              <a:rPr lang="es-MX" sz="3600" dirty="0" smtClean="0">
                <a:solidFill>
                  <a:srgbClr val="000000"/>
                </a:solidFill>
                <a:latin typeface="Inter"/>
                <a:ea typeface="Inter"/>
                <a:cs typeface="Inter"/>
                <a:sym typeface="Inter"/>
              </a:rPr>
              <a:t>Borrador </a:t>
            </a:r>
            <a:r>
              <a:rPr lang="es-MX" sz="3600" dirty="0">
                <a:solidFill>
                  <a:srgbClr val="000000"/>
                </a:solidFill>
                <a:latin typeface="Inter"/>
                <a:ea typeface="Inter"/>
                <a:cs typeface="Inter"/>
                <a:sym typeface="Inter"/>
              </a:rPr>
              <a:t>de Convenios marco de Cooperación Interinstitucional entre el Consorcio para la Gestión Ambiental del AEDSPP y la fundación </a:t>
            </a:r>
            <a:r>
              <a:rPr lang="es-MX" sz="3600" dirty="0" err="1">
                <a:solidFill>
                  <a:srgbClr val="000000"/>
                </a:solidFill>
                <a:latin typeface="Inter"/>
                <a:ea typeface="Inter"/>
                <a:cs typeface="Inter"/>
                <a:sym typeface="Inter"/>
              </a:rPr>
              <a:t>Pachamama</a:t>
            </a:r>
            <a:r>
              <a:rPr lang="es-MX" sz="3600" dirty="0">
                <a:solidFill>
                  <a:srgbClr val="000000"/>
                </a:solidFill>
                <a:latin typeface="Inter"/>
                <a:ea typeface="Inter"/>
                <a:cs typeface="Inter"/>
                <a:sym typeface="Inter"/>
              </a:rPr>
              <a:t>, </a:t>
            </a:r>
            <a:r>
              <a:rPr lang="es-MX" sz="3600" dirty="0" err="1">
                <a:solidFill>
                  <a:srgbClr val="000000"/>
                </a:solidFill>
                <a:latin typeface="Inter"/>
                <a:ea typeface="Inter"/>
                <a:cs typeface="Inter"/>
                <a:sym typeface="Inter"/>
              </a:rPr>
              <a:t>Ecociencia</a:t>
            </a:r>
            <a:r>
              <a:rPr lang="es-MX" sz="3600" dirty="0">
                <a:solidFill>
                  <a:srgbClr val="000000"/>
                </a:solidFill>
                <a:latin typeface="Inter"/>
                <a:ea typeface="Inter"/>
                <a:cs typeface="Inter"/>
                <a:sym typeface="Inter"/>
              </a:rPr>
              <a:t> y NCI</a:t>
            </a:r>
            <a:endParaRPr lang="en-US" sz="3600" dirty="0" smtClean="0">
              <a:solidFill>
                <a:srgbClr val="000000"/>
              </a:solidFill>
              <a:latin typeface="Inter"/>
              <a:ea typeface="Inter"/>
              <a:cs typeface="Inter"/>
              <a:sym typeface="Inter"/>
            </a:endParaRPr>
          </a:p>
          <a:p>
            <a:pPr marL="291466" lvl="1" algn="just">
              <a:lnSpc>
                <a:spcPts val="3780"/>
              </a:lnSpc>
            </a:pPr>
            <a:endParaRPr lang="en-US" sz="3600" dirty="0">
              <a:solidFill>
                <a:srgbClr val="000000"/>
              </a:solidFill>
              <a:latin typeface="Inter"/>
              <a:ea typeface="Inter"/>
              <a:cs typeface="Inter"/>
              <a:sym typeface="Inte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24000" y="1198831"/>
            <a:ext cx="15240000" cy="6427401"/>
          </a:xfrm>
          <a:prstGeom prst="rect">
            <a:avLst/>
          </a:prstGeom>
        </p:spPr>
        <p:txBody>
          <a:bodyPr wrap="square">
            <a:spAutoFit/>
          </a:bodyPr>
          <a:lstStyle/>
          <a:p>
            <a:pPr marL="582932" lvl="1" indent="-291466" algn="just">
              <a:lnSpc>
                <a:spcPts val="3780"/>
              </a:lnSpc>
              <a:buFont typeface="Arial"/>
              <a:buChar char="•"/>
            </a:pPr>
            <a:r>
              <a:rPr lang="en-US" sz="3600" b="1" dirty="0" err="1">
                <a:solidFill>
                  <a:srgbClr val="000000"/>
                </a:solidFill>
                <a:latin typeface="Inter"/>
                <a:ea typeface="Inter"/>
                <a:cs typeface="Inter"/>
                <a:sym typeface="Inter"/>
              </a:rPr>
              <a:t>Tema</a:t>
            </a:r>
            <a:r>
              <a:rPr lang="en-US" sz="3600" b="1" dirty="0">
                <a:solidFill>
                  <a:srgbClr val="000000"/>
                </a:solidFill>
                <a:latin typeface="Inter"/>
                <a:ea typeface="Inter"/>
                <a:cs typeface="Inter"/>
                <a:sym typeface="Inter"/>
              </a:rPr>
              <a:t> 5: </a:t>
            </a:r>
            <a:r>
              <a:rPr lang="es-MX" sz="3600" dirty="0">
                <a:solidFill>
                  <a:srgbClr val="000000"/>
                </a:solidFill>
                <a:latin typeface="Inter"/>
                <a:ea typeface="Inter"/>
                <a:cs typeface="Inter"/>
                <a:sym typeface="Inter"/>
              </a:rPr>
              <a:t>Borrador 2025-Proceso de diseño del Plan de Acción de Co-Manejo de los Territorios integrantes del Área Ecológica de Desarrollo Sostenible Provincial de Pastaza </a:t>
            </a:r>
            <a:r>
              <a:rPr lang="es-MX" sz="3600" dirty="0" err="1">
                <a:solidFill>
                  <a:srgbClr val="000000"/>
                </a:solidFill>
                <a:latin typeface="Inter"/>
                <a:ea typeface="Inter"/>
                <a:cs typeface="Inter"/>
                <a:sym typeface="Inter"/>
              </a:rPr>
              <a:t>AEDSPPz</a:t>
            </a:r>
            <a:endParaRPr lang="en-US" sz="3600" dirty="0">
              <a:solidFill>
                <a:srgbClr val="000000"/>
              </a:solidFill>
              <a:latin typeface="Inter"/>
              <a:ea typeface="Inter"/>
              <a:cs typeface="Inter"/>
              <a:sym typeface="Inter"/>
            </a:endParaRPr>
          </a:p>
          <a:p>
            <a:pPr marL="582932" lvl="1" indent="-291466" algn="just">
              <a:lnSpc>
                <a:spcPts val="3780"/>
              </a:lnSpc>
              <a:buFont typeface="Arial"/>
              <a:buChar char="•"/>
            </a:pPr>
            <a:r>
              <a:rPr lang="en-US" sz="3600" b="1" dirty="0" err="1" smtClean="0">
                <a:solidFill>
                  <a:srgbClr val="000000"/>
                </a:solidFill>
                <a:latin typeface="Inter"/>
                <a:ea typeface="Inter"/>
                <a:cs typeface="Inter"/>
                <a:sym typeface="Inter"/>
              </a:rPr>
              <a:t>Tema</a:t>
            </a:r>
            <a:r>
              <a:rPr lang="en-US" sz="3600" b="1" dirty="0" smtClean="0">
                <a:solidFill>
                  <a:srgbClr val="000000"/>
                </a:solidFill>
                <a:latin typeface="Inter"/>
                <a:ea typeface="Inter"/>
                <a:cs typeface="Inter"/>
                <a:sym typeface="Inter"/>
              </a:rPr>
              <a:t> 6</a:t>
            </a:r>
            <a:r>
              <a:rPr lang="en-US" sz="3600" b="1" dirty="0">
                <a:solidFill>
                  <a:srgbClr val="000000"/>
                </a:solidFill>
                <a:latin typeface="Inter"/>
                <a:ea typeface="Inter"/>
                <a:cs typeface="Inter"/>
                <a:sym typeface="Inter"/>
              </a:rPr>
              <a:t>:</a:t>
            </a:r>
            <a:r>
              <a:rPr lang="en-US" sz="3600" dirty="0">
                <a:solidFill>
                  <a:srgbClr val="000000"/>
                </a:solidFill>
                <a:latin typeface="Inter"/>
                <a:ea typeface="Inter"/>
                <a:cs typeface="Inter"/>
                <a:sym typeface="Inter"/>
              </a:rPr>
              <a:t> </a:t>
            </a:r>
            <a:r>
              <a:rPr lang="es-MX" sz="3600" dirty="0">
                <a:solidFill>
                  <a:srgbClr val="000000"/>
                </a:solidFill>
                <a:latin typeface="Inter"/>
                <a:ea typeface="Inter"/>
                <a:cs typeface="Inter"/>
                <a:sym typeface="Inter"/>
              </a:rPr>
              <a:t>Suscripción de Convenio de Cooperación Interinstitucional entre el Consorcio para la Gestión Ambiental del AEDSPP y Naturaleza y Cultura Internacional-A fin de contribuir en los procesos relacionados con el fortalecimiento del Consorcio, modelos de gestión y gobernanza territorial, comunicación y difusión, entre otros.</a:t>
            </a:r>
            <a:r>
              <a:rPr lang="en-US" sz="3600" dirty="0">
                <a:solidFill>
                  <a:srgbClr val="000000"/>
                </a:solidFill>
                <a:latin typeface="Inter"/>
                <a:ea typeface="Inter"/>
                <a:cs typeface="Inter"/>
                <a:sym typeface="Inter"/>
              </a:rPr>
              <a:t> </a:t>
            </a:r>
          </a:p>
          <a:p>
            <a:pPr marL="582932" lvl="1" indent="-291466" algn="just">
              <a:lnSpc>
                <a:spcPts val="3780"/>
              </a:lnSpc>
              <a:buFont typeface="Arial"/>
              <a:buChar char="•"/>
            </a:pPr>
            <a:r>
              <a:rPr lang="en-US" sz="3600" b="1" dirty="0" err="1">
                <a:solidFill>
                  <a:srgbClr val="000000"/>
                </a:solidFill>
                <a:latin typeface="Inter"/>
                <a:ea typeface="Inter"/>
                <a:cs typeface="Inter"/>
                <a:sym typeface="Inter"/>
              </a:rPr>
              <a:t>Tema</a:t>
            </a:r>
            <a:r>
              <a:rPr lang="en-US" sz="3600" b="1" dirty="0">
                <a:solidFill>
                  <a:srgbClr val="000000"/>
                </a:solidFill>
                <a:latin typeface="Inter"/>
                <a:ea typeface="Inter"/>
                <a:cs typeface="Inter"/>
                <a:sym typeface="Inter"/>
              </a:rPr>
              <a:t> 7: </a:t>
            </a:r>
            <a:r>
              <a:rPr lang="es-MX" sz="3600" dirty="0">
                <a:solidFill>
                  <a:srgbClr val="000000"/>
                </a:solidFill>
                <a:latin typeface="Inter"/>
                <a:ea typeface="Inter"/>
                <a:cs typeface="Inter"/>
                <a:sym typeface="Inter"/>
              </a:rPr>
              <a:t>diseño y formulación de dos proyectos de Planes de Vida, enfocados en los componentes Ambiental y </a:t>
            </a:r>
            <a:r>
              <a:rPr lang="es-MX" sz="3600" dirty="0" err="1">
                <a:solidFill>
                  <a:srgbClr val="000000"/>
                </a:solidFill>
                <a:latin typeface="Inter"/>
                <a:ea typeface="Inter"/>
                <a:cs typeface="Inter"/>
                <a:sym typeface="Inter"/>
              </a:rPr>
              <a:t>Bioeconomía</a:t>
            </a:r>
            <a:r>
              <a:rPr lang="es-MX" sz="3600" dirty="0">
                <a:solidFill>
                  <a:srgbClr val="000000"/>
                </a:solidFill>
                <a:latin typeface="Inter"/>
                <a:ea typeface="Inter"/>
                <a:cs typeface="Inter"/>
                <a:sym typeface="Inter"/>
              </a:rPr>
              <a:t>, mismos que fueron presentados ante la STCTEA para su evaluación, aprobación y financiamiento.</a:t>
            </a:r>
            <a:endParaRPr lang="en-US" sz="3600" dirty="0">
              <a:solidFill>
                <a:srgbClr val="000000"/>
              </a:solidFill>
              <a:latin typeface="Inter"/>
              <a:ea typeface="Inter"/>
              <a:cs typeface="Inter"/>
              <a:sym typeface="Inter"/>
            </a:endParaRPr>
          </a:p>
        </p:txBody>
      </p:sp>
      <p:grpSp>
        <p:nvGrpSpPr>
          <p:cNvPr id="3" name="Group 2"/>
          <p:cNvGrpSpPr/>
          <p:nvPr/>
        </p:nvGrpSpPr>
        <p:grpSpPr>
          <a:xfrm>
            <a:off x="-514350" y="9372675"/>
            <a:ext cx="19484572" cy="1216626"/>
            <a:chOff x="0" y="0"/>
            <a:chExt cx="5131739" cy="320428"/>
          </a:xfrm>
        </p:grpSpPr>
        <p:sp>
          <p:nvSpPr>
            <p:cNvPr id="4"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5"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Tree>
    <p:extLst>
      <p:ext uri="{BB962C8B-B14F-4D97-AF65-F5344CB8AC3E}">
        <p14:creationId xmlns:p14="http://schemas.microsoft.com/office/powerpoint/2010/main" val="3582759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4350" y="9372675"/>
            <a:ext cx="19484572" cy="1216626"/>
            <a:chOff x="0" y="0"/>
            <a:chExt cx="5131739" cy="320428"/>
          </a:xfrm>
        </p:grpSpPr>
        <p:sp>
          <p:nvSpPr>
            <p:cNvPr id="3" name="Freeform 3"/>
            <p:cNvSpPr/>
            <p:nvPr/>
          </p:nvSpPr>
          <p:spPr>
            <a:xfrm>
              <a:off x="0" y="0"/>
              <a:ext cx="5131739" cy="320428"/>
            </a:xfrm>
            <a:custGeom>
              <a:avLst/>
              <a:gdLst/>
              <a:ahLst/>
              <a:cxnLst/>
              <a:rect l="l" t="t" r="r" b="b"/>
              <a:pathLst>
                <a:path w="5131739" h="320428">
                  <a:moveTo>
                    <a:pt x="0" y="0"/>
                  </a:moveTo>
                  <a:lnTo>
                    <a:pt x="5131739" y="0"/>
                  </a:lnTo>
                  <a:lnTo>
                    <a:pt x="5131739" y="320428"/>
                  </a:lnTo>
                  <a:lnTo>
                    <a:pt x="0" y="320428"/>
                  </a:lnTo>
                  <a:close/>
                </a:path>
              </a:pathLst>
            </a:custGeom>
            <a:solidFill>
              <a:srgbClr val="317218"/>
            </a:solidFill>
          </p:spPr>
        </p:sp>
        <p:sp>
          <p:nvSpPr>
            <p:cNvPr id="4" name="TextBox 4"/>
            <p:cNvSpPr txBox="1"/>
            <p:nvPr/>
          </p:nvSpPr>
          <p:spPr>
            <a:xfrm>
              <a:off x="0" y="-38100"/>
              <a:ext cx="5131739" cy="35852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798229" y="233558"/>
            <a:ext cx="14618102" cy="743793"/>
          </a:xfrm>
          <a:prstGeom prst="rect">
            <a:avLst/>
          </a:prstGeom>
        </p:spPr>
        <p:txBody>
          <a:bodyPr lIns="0" tIns="0" rIns="0" bIns="0" rtlCol="0" anchor="t">
            <a:spAutoFit/>
          </a:bodyPr>
          <a:lstStyle/>
          <a:p>
            <a:pPr algn="just">
              <a:lnSpc>
                <a:spcPts val="2928"/>
              </a:lnSpc>
            </a:pPr>
            <a:r>
              <a:rPr lang="en-US" sz="2800" b="1" spc="-7" dirty="0">
                <a:solidFill>
                  <a:srgbClr val="123524"/>
                </a:solidFill>
                <a:latin typeface="Proxima Nova Heavy"/>
                <a:ea typeface="Proxima Nova Heavy"/>
                <a:cs typeface="Proxima Nova Heavy"/>
                <a:sym typeface="Proxima Nova Heavy"/>
              </a:rPr>
              <a:t>TEMA 1: </a:t>
            </a:r>
            <a:r>
              <a:rPr lang="es-MX" sz="2800" b="1" spc="-7" dirty="0">
                <a:solidFill>
                  <a:srgbClr val="123524"/>
                </a:solidFill>
                <a:latin typeface="Proxima Nova Heavy"/>
                <a:ea typeface="Proxima Nova Heavy"/>
                <a:cs typeface="Proxima Nova Heavy"/>
                <a:sym typeface="Proxima Nova Heavy"/>
              </a:rPr>
              <a:t>7.1.	Elaboración de Plan Operativo Anual 2025 - Plan Anual de Contrataciones 2025</a:t>
            </a:r>
            <a:endParaRPr lang="en-US" sz="2800" b="1" spc="-7" dirty="0">
              <a:solidFill>
                <a:srgbClr val="123524"/>
              </a:solidFill>
              <a:latin typeface="Proxima Nova Heavy"/>
              <a:ea typeface="Proxima Nova Heavy"/>
              <a:cs typeface="Proxima Nova Heavy"/>
              <a:sym typeface="Proxima Nova Heavy"/>
            </a:endParaRPr>
          </a:p>
        </p:txBody>
      </p:sp>
      <p:sp>
        <p:nvSpPr>
          <p:cNvPr id="6" name="Freeform 6"/>
          <p:cNvSpPr/>
          <p:nvPr/>
        </p:nvSpPr>
        <p:spPr>
          <a:xfrm>
            <a:off x="15416331" y="-1316827"/>
            <a:ext cx="3553891" cy="3100770"/>
          </a:xfrm>
          <a:custGeom>
            <a:avLst/>
            <a:gdLst/>
            <a:ahLst/>
            <a:cxnLst/>
            <a:rect l="l" t="t" r="r" b="b"/>
            <a:pathLst>
              <a:path w="3553891" h="3100770">
                <a:moveTo>
                  <a:pt x="0" y="0"/>
                </a:moveTo>
                <a:lnTo>
                  <a:pt x="3553891" y="0"/>
                </a:lnTo>
                <a:lnTo>
                  <a:pt x="3553891" y="3100770"/>
                </a:lnTo>
                <a:lnTo>
                  <a:pt x="0" y="310077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pic>
        <p:nvPicPr>
          <p:cNvPr id="9" name="Imagen 8"/>
          <p:cNvPicPr/>
          <p:nvPr/>
        </p:nvPicPr>
        <p:blipFill>
          <a:blip r:embed="rId4" cstate="print">
            <a:extLst>
              <a:ext uri="{28A0092B-C50C-407E-A947-70E740481C1C}">
                <a14:useLocalDpi xmlns:a14="http://schemas.microsoft.com/office/drawing/2010/main" val="0"/>
              </a:ext>
            </a:extLst>
          </a:blip>
          <a:stretch>
            <a:fillRect/>
          </a:stretch>
        </p:blipFill>
        <p:spPr>
          <a:xfrm>
            <a:off x="823629" y="1411481"/>
            <a:ext cx="7543800" cy="7456771"/>
          </a:xfrm>
          <a:prstGeom prst="rect">
            <a:avLst/>
          </a:prstGeom>
        </p:spPr>
      </p:pic>
      <p:pic>
        <p:nvPicPr>
          <p:cNvPr id="10" name="Imagen 9"/>
          <p:cNvPicPr/>
          <p:nvPr/>
        </p:nvPicPr>
        <p:blipFill>
          <a:blip r:embed="rId5">
            <a:extLst>
              <a:ext uri="{28A0092B-C50C-407E-A947-70E740481C1C}">
                <a14:useLocalDpi xmlns:a14="http://schemas.microsoft.com/office/drawing/2010/main" val="0"/>
              </a:ext>
            </a:extLst>
          </a:blip>
          <a:stretch>
            <a:fillRect/>
          </a:stretch>
        </p:blipFill>
        <p:spPr>
          <a:xfrm>
            <a:off x="8915400" y="2247900"/>
            <a:ext cx="8888330" cy="578393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flipH="1">
            <a:off x="15384779" y="-452351"/>
            <a:ext cx="4304446" cy="4304446"/>
          </a:xfrm>
          <a:custGeom>
            <a:avLst/>
            <a:gdLst/>
            <a:ahLst/>
            <a:cxnLst/>
            <a:rect l="l" t="t" r="r" b="b"/>
            <a:pathLst>
              <a:path w="4304446" h="4304446">
                <a:moveTo>
                  <a:pt x="4304446" y="0"/>
                </a:moveTo>
                <a:lnTo>
                  <a:pt x="0" y="0"/>
                </a:lnTo>
                <a:lnTo>
                  <a:pt x="0" y="4304446"/>
                </a:lnTo>
                <a:lnTo>
                  <a:pt x="4304446" y="4304446"/>
                </a:lnTo>
                <a:lnTo>
                  <a:pt x="4304446"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3" name="Group 3"/>
          <p:cNvGrpSpPr/>
          <p:nvPr/>
        </p:nvGrpSpPr>
        <p:grpSpPr>
          <a:xfrm>
            <a:off x="-514350" y="9057389"/>
            <a:ext cx="19484572" cy="1531912"/>
            <a:chOff x="0" y="0"/>
            <a:chExt cx="5131739" cy="403466"/>
          </a:xfrm>
        </p:grpSpPr>
        <p:sp>
          <p:nvSpPr>
            <p:cNvPr id="4" name="Freeform 4"/>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5" name="TextBox 5"/>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766677" y="474536"/>
            <a:ext cx="14618102" cy="1108329"/>
          </a:xfrm>
          <a:prstGeom prst="rect">
            <a:avLst/>
          </a:prstGeom>
        </p:spPr>
        <p:txBody>
          <a:bodyPr lIns="0" tIns="0" rIns="0" bIns="0" rtlCol="0" anchor="t">
            <a:spAutoFit/>
          </a:bodyPr>
          <a:lstStyle/>
          <a:p>
            <a:pPr algn="just">
              <a:lnSpc>
                <a:spcPts val="2928"/>
              </a:lnSpc>
            </a:pPr>
            <a:r>
              <a:rPr lang="en-US" sz="2800" b="1" spc="-7" dirty="0">
                <a:solidFill>
                  <a:srgbClr val="123524"/>
                </a:solidFill>
                <a:latin typeface="Proxima Nova Heavy"/>
                <a:ea typeface="Proxima Nova Heavy"/>
                <a:cs typeface="Proxima Nova Heavy"/>
                <a:sym typeface="Proxima Nova Heavy"/>
              </a:rPr>
              <a:t>TEMA 2: </a:t>
            </a:r>
            <a:r>
              <a:rPr lang="es-MX" sz="2800" b="1" spc="-7" dirty="0">
                <a:solidFill>
                  <a:srgbClr val="123524"/>
                </a:solidFill>
                <a:latin typeface="Proxima Nova Heavy"/>
                <a:ea typeface="Proxima Nova Heavy"/>
                <a:cs typeface="Proxima Nova Heavy"/>
                <a:sym typeface="Proxima Nova Heavy"/>
              </a:rPr>
              <a:t>7.2.	Ejecución de 3 talleres interinstitucionales con los </a:t>
            </a:r>
            <a:r>
              <a:rPr lang="es-MX" sz="2800" b="1" spc="-7" dirty="0" err="1">
                <a:solidFill>
                  <a:srgbClr val="123524"/>
                </a:solidFill>
                <a:latin typeface="Proxima Nova Heavy"/>
                <a:ea typeface="Proxima Nova Heavy"/>
                <a:cs typeface="Proxima Nova Heavy"/>
                <a:sym typeface="Proxima Nova Heavy"/>
              </a:rPr>
              <a:t>GADs</a:t>
            </a:r>
            <a:r>
              <a:rPr lang="es-MX" sz="2800" b="1" spc="-7" dirty="0">
                <a:solidFill>
                  <a:srgbClr val="123524"/>
                </a:solidFill>
                <a:latin typeface="Proxima Nova Heavy"/>
                <a:ea typeface="Proxima Nova Heavy"/>
                <a:cs typeface="Proxima Nova Heavy"/>
                <a:sym typeface="Proxima Nova Heavy"/>
              </a:rPr>
              <a:t> miembros del consorcio GAAEDSPP-Orientados al fortalecimiento de la producción sostenible y el manejo forestal sostenible en la provincia de Pastaza.</a:t>
            </a:r>
            <a:endParaRPr lang="en-US" sz="2800" b="1" spc="-7" dirty="0">
              <a:solidFill>
                <a:srgbClr val="123524"/>
              </a:solidFill>
              <a:latin typeface="Proxima Nova Heavy"/>
              <a:ea typeface="Proxima Nova Heavy"/>
              <a:cs typeface="Proxima Nova Heavy"/>
              <a:sym typeface="Proxima Nova Heavy"/>
            </a:endParaRPr>
          </a:p>
        </p:txBody>
      </p:sp>
      <p:sp>
        <p:nvSpPr>
          <p:cNvPr id="7" name="TextBox 7"/>
          <p:cNvSpPr txBox="1"/>
          <p:nvPr/>
        </p:nvSpPr>
        <p:spPr>
          <a:xfrm>
            <a:off x="457200" y="1803848"/>
            <a:ext cx="16738773" cy="7309693"/>
          </a:xfrm>
          <a:prstGeom prst="rect">
            <a:avLst/>
          </a:prstGeom>
        </p:spPr>
        <p:txBody>
          <a:bodyPr lIns="0" tIns="0" rIns="0" bIns="0" rtlCol="0" anchor="t">
            <a:spAutoFit/>
          </a:bodyPr>
          <a:lstStyle/>
          <a:p>
            <a:pPr algn="just">
              <a:lnSpc>
                <a:spcPts val="3780"/>
              </a:lnSpc>
            </a:pPr>
            <a:r>
              <a:rPr lang="es-MX" sz="2700" dirty="0" smtClean="0">
                <a:solidFill>
                  <a:srgbClr val="000000"/>
                </a:solidFill>
                <a:latin typeface="Inter"/>
                <a:ea typeface="Inter"/>
                <a:cs typeface="Inter"/>
                <a:sym typeface="Inter"/>
              </a:rPr>
              <a:t>Durante </a:t>
            </a:r>
            <a:r>
              <a:rPr lang="es-MX" sz="2700" dirty="0">
                <a:solidFill>
                  <a:srgbClr val="000000"/>
                </a:solidFill>
                <a:latin typeface="Inter"/>
                <a:ea typeface="Inter"/>
                <a:cs typeface="Inter"/>
                <a:sym typeface="Inter"/>
              </a:rPr>
              <a:t>los meses de abril y mayo de 2025 se desarrollaron 3 talleres participativos con el acompañamiento de técnicos de la Dirección de Gestión Ambiental, los talleres fueron orientados al fortalecimiento de la producción sostenible y el manejo forestal sostenible en la provincia de Pastaza, con la participación de Gobiernos Autónomos Descentralizados, comuneros y productores locales de los cantones y parroquias Santa Clara, San José, Fátima, Pomona y </a:t>
            </a:r>
            <a:r>
              <a:rPr lang="es-MX" sz="2700" dirty="0" err="1">
                <a:solidFill>
                  <a:srgbClr val="000000"/>
                </a:solidFill>
                <a:latin typeface="Inter"/>
                <a:ea typeface="Inter"/>
                <a:cs typeface="Inter"/>
                <a:sym typeface="Inter"/>
              </a:rPr>
              <a:t>Tarqui</a:t>
            </a:r>
            <a:r>
              <a:rPr lang="es-MX" sz="2700" dirty="0">
                <a:solidFill>
                  <a:srgbClr val="000000"/>
                </a:solidFill>
                <a:latin typeface="Inter"/>
                <a:ea typeface="Inter"/>
                <a:cs typeface="Inter"/>
                <a:sym typeface="Inter"/>
              </a:rPr>
              <a:t>. Estos espacios permitieron identificar de manera conjunta las principales problemáticas productivas y definir propuestas orientadas a mejorar la sostenibilidad ambiental, económica y social de los territorios</a:t>
            </a:r>
            <a:r>
              <a:rPr lang="es-MX" sz="2700" dirty="0" smtClean="0">
                <a:solidFill>
                  <a:srgbClr val="000000"/>
                </a:solidFill>
                <a:latin typeface="Inter"/>
                <a:ea typeface="Inter"/>
                <a:cs typeface="Inter"/>
                <a:sym typeface="Inter"/>
              </a:rPr>
              <a:t>.</a:t>
            </a:r>
          </a:p>
          <a:p>
            <a:pPr algn="just">
              <a:lnSpc>
                <a:spcPts val="3780"/>
              </a:lnSpc>
            </a:pPr>
            <a:endParaRPr lang="es-MX" sz="2700" dirty="0" smtClean="0">
              <a:solidFill>
                <a:srgbClr val="000000"/>
              </a:solidFill>
              <a:latin typeface="Inter"/>
              <a:ea typeface="Inter"/>
              <a:cs typeface="Inter"/>
              <a:sym typeface="Inter"/>
            </a:endParaRPr>
          </a:p>
          <a:p>
            <a:pPr algn="just">
              <a:lnSpc>
                <a:spcPts val="3780"/>
              </a:lnSpc>
            </a:pPr>
            <a:r>
              <a:rPr lang="es-MX" sz="2700" dirty="0" smtClean="0">
                <a:solidFill>
                  <a:srgbClr val="000000"/>
                </a:solidFill>
                <a:latin typeface="Inter"/>
                <a:ea typeface="Inter"/>
                <a:cs typeface="Inter"/>
                <a:sym typeface="Inter"/>
              </a:rPr>
              <a:t>En </a:t>
            </a:r>
            <a:r>
              <a:rPr lang="es-MX" sz="2700" dirty="0">
                <a:solidFill>
                  <a:srgbClr val="000000"/>
                </a:solidFill>
                <a:latin typeface="Inter"/>
                <a:ea typeface="Inter"/>
                <a:cs typeface="Inter"/>
                <a:sym typeface="Inter"/>
              </a:rPr>
              <a:t>el taller de Estrategias de Producción Sostenible Libre de </a:t>
            </a:r>
            <a:endParaRPr lang="es-MX" sz="2700" dirty="0" smtClean="0">
              <a:solidFill>
                <a:srgbClr val="000000"/>
              </a:solidFill>
              <a:latin typeface="Inter"/>
              <a:ea typeface="Inter"/>
              <a:cs typeface="Inter"/>
              <a:sym typeface="Inter"/>
            </a:endParaRPr>
          </a:p>
          <a:p>
            <a:pPr algn="just">
              <a:lnSpc>
                <a:spcPts val="3780"/>
              </a:lnSpc>
            </a:pPr>
            <a:r>
              <a:rPr lang="es-MX" sz="2700" dirty="0" smtClean="0">
                <a:solidFill>
                  <a:srgbClr val="000000"/>
                </a:solidFill>
                <a:latin typeface="Inter"/>
                <a:ea typeface="Inter"/>
                <a:cs typeface="Inter"/>
                <a:sym typeface="Inter"/>
              </a:rPr>
              <a:t>Deforestación</a:t>
            </a:r>
            <a:r>
              <a:rPr lang="es-MX" sz="2700" dirty="0">
                <a:solidFill>
                  <a:srgbClr val="000000"/>
                </a:solidFill>
                <a:latin typeface="Inter"/>
                <a:ea typeface="Inter"/>
                <a:cs typeface="Inter"/>
                <a:sym typeface="Inter"/>
              </a:rPr>
              <a:t>, participaron </a:t>
            </a:r>
            <a:r>
              <a:rPr lang="es-MX" sz="2700" b="1" dirty="0">
                <a:solidFill>
                  <a:srgbClr val="000000"/>
                </a:solidFill>
                <a:latin typeface="Inter"/>
                <a:ea typeface="Inter"/>
                <a:cs typeface="Inter"/>
                <a:sym typeface="Inter"/>
              </a:rPr>
              <a:t>Santa Clara, San José, Fátima, </a:t>
            </a:r>
            <a:endParaRPr lang="es-MX" sz="2700" b="1" dirty="0" smtClean="0">
              <a:solidFill>
                <a:srgbClr val="000000"/>
              </a:solidFill>
              <a:latin typeface="Inter"/>
              <a:ea typeface="Inter"/>
              <a:cs typeface="Inter"/>
              <a:sym typeface="Inter"/>
            </a:endParaRPr>
          </a:p>
          <a:p>
            <a:pPr algn="just">
              <a:lnSpc>
                <a:spcPts val="3780"/>
              </a:lnSpc>
            </a:pPr>
            <a:r>
              <a:rPr lang="es-MX" sz="2700" dirty="0" smtClean="0">
                <a:solidFill>
                  <a:srgbClr val="000000"/>
                </a:solidFill>
                <a:latin typeface="Inter"/>
                <a:ea typeface="Inter"/>
                <a:cs typeface="Inter"/>
                <a:sym typeface="Inter"/>
              </a:rPr>
              <a:t>se </a:t>
            </a:r>
            <a:r>
              <a:rPr lang="es-MX" sz="2700" dirty="0">
                <a:solidFill>
                  <a:srgbClr val="000000"/>
                </a:solidFill>
                <a:latin typeface="Inter"/>
                <a:ea typeface="Inter"/>
                <a:cs typeface="Inter"/>
                <a:sym typeface="Inter"/>
              </a:rPr>
              <a:t>analizaron las cadenas productivas de papa china, </a:t>
            </a:r>
            <a:endParaRPr lang="es-MX" sz="2700" dirty="0" smtClean="0">
              <a:solidFill>
                <a:srgbClr val="000000"/>
              </a:solidFill>
              <a:latin typeface="Inter"/>
              <a:ea typeface="Inter"/>
              <a:cs typeface="Inter"/>
              <a:sym typeface="Inter"/>
            </a:endParaRPr>
          </a:p>
          <a:p>
            <a:pPr algn="just">
              <a:lnSpc>
                <a:spcPts val="3780"/>
              </a:lnSpc>
            </a:pPr>
            <a:r>
              <a:rPr lang="es-MX" sz="2700" dirty="0" smtClean="0">
                <a:solidFill>
                  <a:srgbClr val="000000"/>
                </a:solidFill>
                <a:latin typeface="Inter"/>
                <a:ea typeface="Inter"/>
                <a:cs typeface="Inter"/>
                <a:sym typeface="Inter"/>
              </a:rPr>
              <a:t>caña </a:t>
            </a:r>
            <a:r>
              <a:rPr lang="es-MX" sz="2700" dirty="0">
                <a:solidFill>
                  <a:srgbClr val="000000"/>
                </a:solidFill>
                <a:latin typeface="Inter"/>
                <a:ea typeface="Inter"/>
                <a:cs typeface="Inter"/>
                <a:sym typeface="Inter"/>
              </a:rPr>
              <a:t>de azúcar y producción pecuaria menor (ovejas de pelo </a:t>
            </a:r>
            <a:endParaRPr lang="es-MX" sz="2700" dirty="0" smtClean="0">
              <a:solidFill>
                <a:srgbClr val="000000"/>
              </a:solidFill>
              <a:latin typeface="Inter"/>
              <a:ea typeface="Inter"/>
              <a:cs typeface="Inter"/>
              <a:sym typeface="Inter"/>
            </a:endParaRPr>
          </a:p>
          <a:p>
            <a:pPr algn="just">
              <a:lnSpc>
                <a:spcPts val="3780"/>
              </a:lnSpc>
            </a:pPr>
            <a:r>
              <a:rPr lang="es-MX" sz="2700" dirty="0" smtClean="0">
                <a:solidFill>
                  <a:srgbClr val="000000"/>
                </a:solidFill>
                <a:latin typeface="Inter"/>
                <a:ea typeface="Inter"/>
                <a:cs typeface="Inter"/>
                <a:sym typeface="Inter"/>
              </a:rPr>
              <a:t>y </a:t>
            </a:r>
            <a:r>
              <a:rPr lang="es-MX" sz="2700" dirty="0">
                <a:solidFill>
                  <a:srgbClr val="000000"/>
                </a:solidFill>
                <a:latin typeface="Inter"/>
                <a:ea typeface="Inter"/>
                <a:cs typeface="Inter"/>
                <a:sym typeface="Inter"/>
              </a:rPr>
              <a:t>gallinas criollas).</a:t>
            </a:r>
            <a:endParaRPr lang="en-US" sz="2700" dirty="0" smtClean="0">
              <a:solidFill>
                <a:srgbClr val="000000"/>
              </a:solidFill>
              <a:latin typeface="Inter"/>
              <a:ea typeface="Inter"/>
              <a:cs typeface="Inter"/>
              <a:sym typeface="Inter"/>
            </a:endParaRPr>
          </a:p>
          <a:p>
            <a:pPr algn="just">
              <a:lnSpc>
                <a:spcPts val="3780"/>
              </a:lnSpc>
            </a:pPr>
            <a:endParaRPr lang="en-US" sz="2700" dirty="0">
              <a:solidFill>
                <a:srgbClr val="000000"/>
              </a:solidFill>
              <a:latin typeface="Inter"/>
              <a:ea typeface="Inter"/>
              <a:cs typeface="Inter"/>
              <a:sym typeface="Inter"/>
            </a:endParaRPr>
          </a:p>
          <a:p>
            <a:pPr algn="just">
              <a:lnSpc>
                <a:spcPts val="3780"/>
              </a:lnSpc>
            </a:pPr>
            <a:endParaRPr lang="en-US" sz="2700" dirty="0">
              <a:solidFill>
                <a:srgbClr val="000000"/>
              </a:solidFill>
              <a:latin typeface="Inter"/>
              <a:ea typeface="Inter"/>
              <a:cs typeface="Inter"/>
              <a:sym typeface="Inter"/>
            </a:endParaRPr>
          </a:p>
        </p:txBody>
      </p:sp>
      <p:pic>
        <p:nvPicPr>
          <p:cNvPr id="10" name="Imagen 9" descr="C:\Users\areae\Desktop\CGAAEDSPPz\CONSORCIO AEDSPPz 2025\TALLERES INSTITUCIONES DIRECTORIO 2025\FOTOGRAFIAS\SANTA CLARA-TALLER 001.jpe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8000" y="5179659"/>
            <a:ext cx="6065060" cy="373306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514350" y="9057389"/>
            <a:ext cx="19484572" cy="1531912"/>
            <a:chOff x="0" y="0"/>
            <a:chExt cx="5131739" cy="403466"/>
          </a:xfrm>
        </p:grpSpPr>
        <p:sp>
          <p:nvSpPr>
            <p:cNvPr id="3" name="Freeform 4"/>
            <p:cNvSpPr/>
            <p:nvPr/>
          </p:nvSpPr>
          <p:spPr>
            <a:xfrm>
              <a:off x="0" y="0"/>
              <a:ext cx="5131739" cy="403466"/>
            </a:xfrm>
            <a:custGeom>
              <a:avLst/>
              <a:gdLst/>
              <a:ahLst/>
              <a:cxnLst/>
              <a:rect l="l" t="t" r="r" b="b"/>
              <a:pathLst>
                <a:path w="5131739" h="403466">
                  <a:moveTo>
                    <a:pt x="0" y="0"/>
                  </a:moveTo>
                  <a:lnTo>
                    <a:pt x="5131739" y="0"/>
                  </a:lnTo>
                  <a:lnTo>
                    <a:pt x="5131739" y="403466"/>
                  </a:lnTo>
                  <a:lnTo>
                    <a:pt x="0" y="403466"/>
                  </a:lnTo>
                  <a:close/>
                </a:path>
              </a:pathLst>
            </a:custGeom>
            <a:solidFill>
              <a:srgbClr val="317218"/>
            </a:solidFill>
          </p:spPr>
        </p:sp>
        <p:sp>
          <p:nvSpPr>
            <p:cNvPr id="4" name="TextBox 5"/>
            <p:cNvSpPr txBox="1"/>
            <p:nvPr/>
          </p:nvSpPr>
          <p:spPr>
            <a:xfrm>
              <a:off x="0" y="-38100"/>
              <a:ext cx="5131739" cy="441566"/>
            </a:xfrm>
            <a:prstGeom prst="rect">
              <a:avLst/>
            </a:prstGeom>
          </p:spPr>
          <p:txBody>
            <a:bodyPr lIns="50800" tIns="50800" rIns="50800" bIns="50800" rtlCol="0" anchor="ctr"/>
            <a:lstStyle/>
            <a:p>
              <a:pPr algn="ctr">
                <a:lnSpc>
                  <a:spcPts val="2659"/>
                </a:lnSpc>
              </a:pPr>
              <a:endParaRPr/>
            </a:p>
          </p:txBody>
        </p:sp>
      </p:grpSp>
      <p:sp>
        <p:nvSpPr>
          <p:cNvPr id="6" name="Rectángulo 5"/>
          <p:cNvSpPr/>
          <p:nvPr/>
        </p:nvSpPr>
        <p:spPr>
          <a:xfrm>
            <a:off x="1066800" y="1257300"/>
            <a:ext cx="9144000" cy="1384995"/>
          </a:xfrm>
          <a:prstGeom prst="rect">
            <a:avLst/>
          </a:prstGeom>
        </p:spPr>
        <p:txBody>
          <a:bodyPr>
            <a:spAutoFit/>
          </a:bodyPr>
          <a:lstStyle/>
          <a:p>
            <a:pPr algn="just"/>
            <a:r>
              <a:rPr lang="es-ES" sz="2800" dirty="0">
                <a:latin typeface="Inter" panose="020B0604020202020204" charset="0"/>
                <a:ea typeface="Inter" panose="020B0604020202020204" charset="0"/>
              </a:rPr>
              <a:t>En la Parroquia Pomona, el</a:t>
            </a:r>
            <a:r>
              <a:rPr lang="es-ES" sz="2800" b="1" dirty="0">
                <a:latin typeface="Inter" panose="020B0604020202020204" charset="0"/>
                <a:ea typeface="Inter" panose="020B0604020202020204" charset="0"/>
              </a:rPr>
              <a:t> </a:t>
            </a:r>
            <a:r>
              <a:rPr lang="es-ES" sz="2800" dirty="0">
                <a:latin typeface="Inter" panose="020B0604020202020204" charset="0"/>
                <a:ea typeface="Inter" panose="020B0604020202020204" charset="0"/>
              </a:rPr>
              <a:t>taller de</a:t>
            </a:r>
            <a:r>
              <a:rPr lang="es-ES" sz="2800" b="1" dirty="0">
                <a:latin typeface="Inter" panose="020B0604020202020204" charset="0"/>
                <a:ea typeface="Inter" panose="020B0604020202020204" charset="0"/>
              </a:rPr>
              <a:t> Manejo Forestal Sostenible</a:t>
            </a:r>
            <a:r>
              <a:rPr lang="es-ES" sz="2800" dirty="0">
                <a:latin typeface="Inter" panose="020B0604020202020204" charset="0"/>
                <a:ea typeface="Inter" panose="020B0604020202020204" charset="0"/>
              </a:rPr>
              <a:t> abordó el aprovechamiento de la caña guadua y el desarrollo de la piscicultura.</a:t>
            </a:r>
            <a:endParaRPr lang="es-EC" sz="2800" dirty="0">
              <a:latin typeface="Inter" panose="020B0604020202020204" charset="0"/>
              <a:ea typeface="Inter" panose="020B0604020202020204" charset="0"/>
            </a:endParaRPr>
          </a:p>
        </p:txBody>
      </p:sp>
      <p:pic>
        <p:nvPicPr>
          <p:cNvPr id="7" name="Imagen 6" descr="C:\Users\areae\Desktop\CGAAEDSPPz\CONSORCIO AEDSPPz 2025\TALLERES INSTITUCIONES DIRECTORIO 2025\FOTOGRAFIAS\POMONA-TALLER 003.jpe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2800" y="342900"/>
            <a:ext cx="5852160" cy="3505200"/>
          </a:xfrm>
          <a:prstGeom prst="rect">
            <a:avLst/>
          </a:prstGeom>
          <a:noFill/>
          <a:ln>
            <a:noFill/>
          </a:ln>
        </p:spPr>
      </p:pic>
      <p:sp>
        <p:nvSpPr>
          <p:cNvPr id="8" name="Rectángulo 7"/>
          <p:cNvSpPr/>
          <p:nvPr/>
        </p:nvSpPr>
        <p:spPr>
          <a:xfrm>
            <a:off x="8153400" y="5491641"/>
            <a:ext cx="9144000" cy="1384995"/>
          </a:xfrm>
          <a:prstGeom prst="rect">
            <a:avLst/>
          </a:prstGeom>
        </p:spPr>
        <p:txBody>
          <a:bodyPr>
            <a:spAutoFit/>
          </a:bodyPr>
          <a:lstStyle/>
          <a:p>
            <a:pPr algn="just"/>
            <a:r>
              <a:rPr lang="es-ES" sz="2800" dirty="0">
                <a:latin typeface="Inter" panose="020B0604020202020204" charset="0"/>
                <a:ea typeface="Inter" panose="020B0604020202020204" charset="0"/>
              </a:rPr>
              <a:t>Por su parte, en la parroquia </a:t>
            </a:r>
            <a:r>
              <a:rPr lang="es-ES" sz="2800" dirty="0" err="1">
                <a:latin typeface="Inter" panose="020B0604020202020204" charset="0"/>
                <a:ea typeface="Inter" panose="020B0604020202020204" charset="0"/>
              </a:rPr>
              <a:t>Tarqui</a:t>
            </a:r>
            <a:r>
              <a:rPr lang="es-ES" sz="2800" dirty="0">
                <a:latin typeface="Inter" panose="020B0604020202020204" charset="0"/>
                <a:ea typeface="Inter" panose="020B0604020202020204" charset="0"/>
              </a:rPr>
              <a:t> se analizaron </a:t>
            </a:r>
            <a:r>
              <a:rPr lang="es-ES" sz="2800" b="1" dirty="0">
                <a:latin typeface="Inter" panose="020B0604020202020204" charset="0"/>
                <a:ea typeface="Inter" panose="020B0604020202020204" charset="0"/>
              </a:rPr>
              <a:t>iniciativas de valor agregado de maderas de baja densidad y caña guadua</a:t>
            </a:r>
            <a:endParaRPr lang="es-EC" sz="2800" dirty="0">
              <a:latin typeface="Inter" panose="020B0604020202020204" charset="0"/>
              <a:ea typeface="Inter" panose="020B0604020202020204" charset="0"/>
            </a:endParaRPr>
          </a:p>
        </p:txBody>
      </p:sp>
      <p:pic>
        <p:nvPicPr>
          <p:cNvPr id="9" name="Imagen 8" descr="C:\Users\areae\Desktop\CGAAEDSPPz\CONSORCIO AEDSPPz 2025\TALLERES INSTITUCIONES DIRECTORIO 2025\FOTOGRAFIAS\TARQUI-SAN JACINTO-TALLER 001.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4457701"/>
            <a:ext cx="6176010" cy="3614444"/>
          </a:xfrm>
          <a:prstGeom prst="rect">
            <a:avLst/>
          </a:prstGeom>
          <a:noFill/>
          <a:ln>
            <a:noFill/>
          </a:ln>
        </p:spPr>
      </p:pic>
    </p:spTree>
    <p:extLst>
      <p:ext uri="{BB962C8B-B14F-4D97-AF65-F5344CB8AC3E}">
        <p14:creationId xmlns:p14="http://schemas.microsoft.com/office/powerpoint/2010/main" val="26309149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1462</Words>
  <Application>Microsoft Office PowerPoint</Application>
  <PresentationFormat>Personalizado</PresentationFormat>
  <Paragraphs>76</Paragraphs>
  <Slides>21</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21</vt:i4>
      </vt:variant>
    </vt:vector>
  </HeadingPairs>
  <TitlesOfParts>
    <vt:vector size="30" baseType="lpstr">
      <vt:lpstr>Proxima Nova Heavy</vt:lpstr>
      <vt:lpstr>Calibri</vt:lpstr>
      <vt:lpstr>Inter</vt:lpstr>
      <vt:lpstr>Rahong Semi-Bold</vt:lpstr>
      <vt:lpstr>Arial</vt:lpstr>
      <vt:lpstr>Arial MT</vt:lpstr>
      <vt:lpstr>Canva Sans Bold</vt:lpstr>
      <vt:lpstr>Symbol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and White Minimalist Environmental Protection Presentation</dc:title>
  <dc:creator>AREA ECOLOGICA dspp</dc:creator>
  <cp:lastModifiedBy>AREA ECOLOGICA dspp</cp:lastModifiedBy>
  <cp:revision>6</cp:revision>
  <dcterms:created xsi:type="dcterms:W3CDTF">2006-08-16T00:00:00Z</dcterms:created>
  <dcterms:modified xsi:type="dcterms:W3CDTF">2026-05-28T13:45:34Z</dcterms:modified>
  <dc:identifier>DAGssLtXo6g</dc:identifier>
</cp:coreProperties>
</file>